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4" r:id="rId14"/>
    <p:sldId id="605" r:id="rId15"/>
    <p:sldId id="606" r:id="rId16"/>
    <p:sldId id="607" r:id="rId17"/>
    <p:sldId id="609" r:id="rId18"/>
    <p:sldId id="611" r:id="rId19"/>
    <p:sldId id="612" r:id="rId20"/>
    <p:sldId id="619" r:id="rId21"/>
    <p:sldId id="620" r:id="rId22"/>
    <p:sldId id="625" r:id="rId23"/>
  </p:sldIdLst>
  <p:sldSz cx="9144000" cy="6858000" type="screen4x3"/>
  <p:notesSz cx="6881813" cy="9296400"/>
  <p:defaultTextStyle>
    <a:defPPr>
      <a:defRPr lang="ko-KR"/>
    </a:defPPr>
    <a:lvl1pPr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1pPr>
    <a:lvl2pPr marL="4572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2pPr>
    <a:lvl3pPr marL="9144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3pPr>
    <a:lvl4pPr marL="13716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4pPr>
    <a:lvl5pPr marL="18288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6"/>
    <a:srgbClr val="2AF418"/>
    <a:srgbClr val="2246B0"/>
    <a:srgbClr val="5796D1"/>
    <a:srgbClr val="FFE4E5"/>
    <a:srgbClr val="DB0000"/>
    <a:srgbClr val="3C6C97"/>
    <a:srgbClr val="487FB2"/>
    <a:srgbClr val="FF9264"/>
    <a:srgbClr val="FFB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80856" autoAdjust="0"/>
  </p:normalViewPr>
  <p:slideViewPr>
    <p:cSldViewPr>
      <p:cViewPr varScale="1">
        <p:scale>
          <a:sx n="85" d="100"/>
          <a:sy n="85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56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1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pPr>
              <a:defRPr/>
            </a:pPr>
            <a:fld id="{DFB3330B-B172-E44A-960E-563FDEF937BF}" type="datetime1">
              <a:rPr lang="en-US" smtClean="0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59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pPr>
              <a:defRPr/>
            </a:pPr>
            <a:fld id="{BC201BFE-4750-564E-B562-B6EB28C90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464205"/>
          </a:xfrm>
          <a:prstGeom prst="rect">
            <a:avLst/>
          </a:prstGeom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1"/>
            <a:ext cx="2982418" cy="464205"/>
          </a:xfrm>
          <a:prstGeom prst="rect">
            <a:avLst/>
          </a:prstGeom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4CD86048-DD57-D341-A15A-483F2736772B}" type="datetime1">
              <a:rPr lang="en-US" altLang="ko-KR" smtClean="0"/>
              <a:pPr>
                <a:defRPr/>
              </a:pPr>
              <a:t>4/6/2013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7444" tIns="43722" rIns="87444" bIns="4372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1" y="4416099"/>
            <a:ext cx="5504853" cy="4182457"/>
          </a:xfrm>
          <a:prstGeom prst="rect">
            <a:avLst/>
          </a:prstGeom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82418" cy="464205"/>
          </a:xfrm>
          <a:prstGeom prst="rect">
            <a:avLst/>
          </a:prstGeom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59"/>
            <a:ext cx="2982418" cy="464205"/>
          </a:xfrm>
          <a:prstGeom prst="rect">
            <a:avLst/>
          </a:prstGeom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06DDA1BC-37BB-244A-8E50-34447FC757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723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aseline="0" dirty="0" smtClean="0"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A0B93-8D60-4B46-865F-B2CEE0498F43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65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053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98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8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en-US" altLang="ko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3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64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3435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430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60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15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157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0418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A1BC-37BB-244A-8E50-34447FC7573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5542A-D4CE-2B40-ACBB-23B4E743EB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488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39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38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381000" y="914400"/>
            <a:ext cx="8458200" cy="4571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2400" y="76200"/>
            <a:ext cx="8915400" cy="914400"/>
          </a:xfrm>
          <a:prstGeom prst="rect">
            <a:avLst/>
          </a:prstGeom>
          <a:noFill/>
          <a:ln w="12700" cap="flat" cmpd="sng" algn="ctr">
            <a:solidFill>
              <a:srgbClr val="FFE4E5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anchor="ctr">
            <a:normAutofit/>
          </a:bodyPr>
          <a:lstStyle>
            <a:lvl1pPr algn="ctr">
              <a:buNone/>
              <a:defRPr sz="3600" b="1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686800" y="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>
              <a:buFont typeface="Arial"/>
              <a:buNone/>
            </a:pPr>
            <a:fld id="{7B7A3791-6844-D64A-BCFF-85D98AB2C3E9}" type="slidenum">
              <a:rPr lang="en-US" b="1" baseline="0" smtClean="0">
                <a:solidFill>
                  <a:srgbClr val="161616"/>
                </a:solidFill>
              </a:rPr>
              <a:pPr algn="l">
                <a:buFont typeface="Arial"/>
                <a:buNone/>
              </a:pPr>
              <a:t>‹#›</a:t>
            </a:fld>
            <a:endParaRPr lang="en-US" b="1" baseline="0" dirty="0" smtClean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4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03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19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81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66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99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5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39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5D2E-E9F0-468C-B5D0-FDFF6EE5196E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F79D-535C-4B3E-8EB2-4FE9BE35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jpg"/><Relationship Id="rId3" Type="http://schemas.openxmlformats.org/officeDocument/2006/relationships/image" Target="../media/image37.jpeg"/><Relationship Id="rId7" Type="http://schemas.openxmlformats.org/officeDocument/2006/relationships/image" Target="../media/image59.jpeg"/><Relationship Id="rId12" Type="http://schemas.openxmlformats.org/officeDocument/2006/relationships/image" Target="../media/image6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e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1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10" Type="http://schemas.openxmlformats.org/officeDocument/2006/relationships/image" Target="../media/image9.jpeg"/><Relationship Id="rId19" Type="http://schemas.openxmlformats.org/officeDocument/2006/relationships/image" Target="../media/image30.jpeg"/><Relationship Id="rId4" Type="http://schemas.openxmlformats.org/officeDocument/2006/relationships/image" Target="../media/image17.png"/><Relationship Id="rId9" Type="http://schemas.openxmlformats.org/officeDocument/2006/relationships/image" Target="../media/image5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6.jpeg"/><Relationship Id="rId4" Type="http://schemas.openxmlformats.org/officeDocument/2006/relationships/image" Target="../media/image18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1.png"/><Relationship Id="rId5" Type="http://schemas.openxmlformats.org/officeDocument/2006/relationships/image" Target="../media/image26.jpeg"/><Relationship Id="rId10" Type="http://schemas.openxmlformats.org/officeDocument/2006/relationships/image" Target="../media/image40.jpeg"/><Relationship Id="rId4" Type="http://schemas.openxmlformats.org/officeDocument/2006/relationships/image" Target="../media/image11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57200" y="1762780"/>
            <a:ext cx="835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4800" b="1" dirty="0" smtClean="0">
                <a:latin typeface="Calibri"/>
                <a:cs typeface="Calibri"/>
              </a:rPr>
              <a:t>P3: Toward Privacy-Preserving Photo Sharing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38100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ko-KR" sz="2400" b="1" i="1" dirty="0">
                <a:solidFill>
                  <a:srgbClr val="0000F6"/>
                </a:solidFill>
                <a:latin typeface="Calibri"/>
                <a:cs typeface="Calibri"/>
              </a:rPr>
              <a:t>Moo-</a:t>
            </a:r>
            <a:r>
              <a:rPr lang="en-US" altLang="ko-KR" sz="2400" b="1" i="1" dirty="0" err="1">
                <a:solidFill>
                  <a:srgbClr val="0000F6"/>
                </a:solidFill>
                <a:latin typeface="Calibri"/>
                <a:cs typeface="Calibri"/>
              </a:rPr>
              <a:t>Ryong</a:t>
            </a:r>
            <a:r>
              <a:rPr lang="en-US" altLang="ko-KR" sz="2400" b="1" i="1" dirty="0">
                <a:solidFill>
                  <a:srgbClr val="0000F6"/>
                </a:solidFill>
                <a:latin typeface="Calibri"/>
                <a:cs typeface="Calibri"/>
              </a:rPr>
              <a:t> </a:t>
            </a:r>
            <a:r>
              <a:rPr lang="en-US" altLang="ko-KR" sz="2400" b="1" i="1" dirty="0" smtClean="0">
                <a:solidFill>
                  <a:srgbClr val="0000F6"/>
                </a:solidFill>
                <a:latin typeface="Calibri"/>
                <a:cs typeface="Calibri"/>
              </a:rPr>
              <a:t>Ra</a:t>
            </a:r>
            <a:r>
              <a:rPr lang="en-US" altLang="ko-KR" sz="2400" dirty="0" smtClean="0">
                <a:latin typeface="Calibri"/>
                <a:cs typeface="Calibri"/>
              </a:rPr>
              <a:t>, Ramesh </a:t>
            </a:r>
            <a:r>
              <a:rPr lang="en-US" altLang="ko-KR" sz="2400" dirty="0" err="1" smtClean="0">
                <a:latin typeface="Calibri"/>
                <a:cs typeface="Calibri"/>
              </a:rPr>
              <a:t>Govindan</a:t>
            </a:r>
            <a:r>
              <a:rPr lang="en-US" altLang="ko-KR" sz="2400" dirty="0" smtClean="0">
                <a:latin typeface="Calibri"/>
                <a:cs typeface="Calibri"/>
              </a:rPr>
              <a:t>, and Antonio Ortega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ko-KR" sz="2200" dirty="0" smtClean="0">
                <a:latin typeface="Calibri"/>
                <a:cs typeface="Calibri"/>
              </a:rPr>
              <a:t>Networked Systems Laboratory &amp; Signal and Image Processing Institute</a:t>
            </a:r>
            <a:endParaRPr lang="en-US" altLang="ko-KR" sz="2200" dirty="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ko-KR" sz="2200" dirty="0">
                <a:latin typeface="Calibri"/>
                <a:cs typeface="Calibri"/>
              </a:rPr>
              <a:t>University of Southern California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33400" y="3459481"/>
            <a:ext cx="8153400" cy="4571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5827744" y="3886200"/>
            <a:ext cx="3162300" cy="2514600"/>
            <a:chOff x="3465544" y="2983624"/>
            <a:chExt cx="3162300" cy="2731376"/>
          </a:xfrm>
        </p:grpSpPr>
        <p:sp>
          <p:nvSpPr>
            <p:cNvPr id="86" name="Rectangle 85"/>
            <p:cNvSpPr/>
            <p:nvPr/>
          </p:nvSpPr>
          <p:spPr>
            <a:xfrm>
              <a:off x="3465544" y="2983624"/>
              <a:ext cx="3162300" cy="2731376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2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49799" y="3071689"/>
              <a:ext cx="817601" cy="4085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Bob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57628" y="1371600"/>
            <a:ext cx="8693881" cy="2362200"/>
            <a:chOff x="228599" y="838200"/>
            <a:chExt cx="8693881" cy="2362200"/>
          </a:xfrm>
        </p:grpSpPr>
        <p:sp>
          <p:nvSpPr>
            <p:cNvPr id="90" name="Cloud 89"/>
            <p:cNvSpPr/>
            <p:nvPr/>
          </p:nvSpPr>
          <p:spPr>
            <a:xfrm>
              <a:off x="228599" y="2514600"/>
              <a:ext cx="8693881" cy="685800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42770" y="838200"/>
              <a:ext cx="3886201" cy="1934721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27" name="Picture 2" descr="http://www.proprofs.com/quiz-school/upload/yuiupload/1458266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3114"/>
            <a:ext cx="1153896" cy="11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P3 Requirements</a:t>
            </a:r>
            <a:endParaRPr lang="en-US" sz="3600" dirty="0"/>
          </a:p>
        </p:txBody>
      </p:sp>
      <p:pic>
        <p:nvPicPr>
          <p:cNvPr id="88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678"/>
            <a:ext cx="1655175" cy="11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94" y="4419600"/>
            <a:ext cx="973106" cy="18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68" y="5031265"/>
            <a:ext cx="835032" cy="5559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5080" y="990600"/>
            <a:ext cx="874920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PSPs</a:t>
            </a:r>
            <a:endParaRPr lang="en-US" sz="28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114393"/>
            <a:ext cx="827587" cy="4085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262324"/>
            <a:ext cx="1417376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sz="3200" b="1" i="1" dirty="0" smtClean="0">
                <a:solidFill>
                  <a:schemeClr val="accent1"/>
                </a:solidFill>
                <a:latin typeface="+mj-lt"/>
              </a:rPr>
              <a:t>rivacy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561239"/>
            <a:ext cx="1509131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3200" b="1" i="1" dirty="0" smtClean="0">
                <a:solidFill>
                  <a:schemeClr val="accent2"/>
                </a:solidFill>
                <a:latin typeface="+mj-lt"/>
              </a:rPr>
              <a:t>torage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1740" y="4002896"/>
            <a:ext cx="203908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L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ightweight </a:t>
            </a:r>
          </a:p>
          <a:p>
            <a:pPr algn="ctr"/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rocessing</a:t>
            </a:r>
            <a:endParaRPr lang="en-US" sz="2800" dirty="0">
              <a:latin typeface="+mj-lt"/>
            </a:endParaRPr>
          </a:p>
        </p:txBody>
      </p:sp>
      <p:pic>
        <p:nvPicPr>
          <p:cNvPr id="30" name="Picture 29" descr="j043393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3087" y="3556440"/>
            <a:ext cx="1106313" cy="10917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840246" y="5269365"/>
            <a:ext cx="1988301" cy="87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4"/>
                </a:solidFill>
                <a:latin typeface="+mj-lt"/>
              </a:rPr>
              <a:t>Transparent</a:t>
            </a:r>
          </a:p>
          <a:p>
            <a:pPr algn="ctr"/>
            <a:r>
              <a:rPr lang="en-US" sz="2800" b="1" i="1" dirty="0" smtClean="0">
                <a:solidFill>
                  <a:schemeClr val="accent4"/>
                </a:solidFill>
                <a:latin typeface="+mj-lt"/>
              </a:rPr>
              <a:t>Deployment</a:t>
            </a:r>
            <a:endParaRPr lang="en-US" sz="28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19354" y="2290870"/>
            <a:ext cx="157927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loud-side 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Processing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9726" y="2290870"/>
            <a:ext cx="166103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5"/>
                </a:solidFill>
                <a:latin typeface="+mj-lt"/>
              </a:rPr>
              <a:t>Standard</a:t>
            </a:r>
          </a:p>
          <a:p>
            <a:pPr algn="ctr"/>
            <a:r>
              <a:rPr lang="en-US" sz="2400" b="1" i="1" dirty="0" smtClean="0">
                <a:solidFill>
                  <a:schemeClr val="accent5"/>
                </a:solidFill>
                <a:latin typeface="+mj-lt"/>
              </a:rPr>
              <a:t>Compliancy</a:t>
            </a:r>
            <a:endParaRPr lang="en-US" sz="24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23338" y="2699045"/>
            <a:ext cx="5672973" cy="1796755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Our algorithm and system, </a:t>
            </a:r>
          </a:p>
          <a:p>
            <a:pPr algn="ctr"/>
            <a:r>
              <a:rPr lang="en-US" sz="3200" dirty="0" smtClean="0"/>
              <a:t>collectively called P3, </a:t>
            </a:r>
          </a:p>
          <a:p>
            <a:pPr algn="ctr"/>
            <a:r>
              <a:rPr lang="en-US" sz="3200" dirty="0" smtClean="0"/>
              <a:t>realizes this capability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0" grpId="0"/>
      <p:bldP spid="41" grpId="0"/>
      <p:bldP spid="7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75766"/>
              </p:ext>
            </p:extLst>
          </p:nvPr>
        </p:nvGraphicFramePr>
        <p:xfrm>
          <a:off x="304800" y="1693081"/>
          <a:ext cx="4542128" cy="3787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766"/>
                <a:gridCol w="567766"/>
                <a:gridCol w="567766"/>
                <a:gridCol w="567766"/>
                <a:gridCol w="567766"/>
                <a:gridCol w="567766"/>
                <a:gridCol w="567766"/>
                <a:gridCol w="567766"/>
              </a:tblGrid>
              <a:tr h="473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P3 Algorithm: Why It </a:t>
            </a:r>
            <a:r>
              <a:rPr lang="en-US" dirty="0"/>
              <a:t>W</a:t>
            </a:r>
            <a:r>
              <a:rPr lang="en-US" dirty="0" smtClean="0"/>
              <a:t>orks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1028700"/>
            <a:ext cx="81026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Exploiting the characteristics of DCT coefficients in JPEG.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15656"/>
            <a:ext cx="4542126" cy="37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85" y="1755213"/>
            <a:ext cx="3627120" cy="36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0" y="5655481"/>
            <a:ext cx="9067800" cy="364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/>
              <a:t>Lam and </a:t>
            </a:r>
            <a:r>
              <a:rPr lang="en-US" sz="1600" i="1" dirty="0" smtClean="0"/>
              <a:t>Goodman, “</a:t>
            </a:r>
            <a:r>
              <a:rPr lang="en-US" sz="1600" i="1" dirty="0"/>
              <a:t>A </a:t>
            </a:r>
            <a:r>
              <a:rPr lang="en-US" sz="1600" i="1" dirty="0" smtClean="0"/>
              <a:t>Mathematical Analysis of the DCT Coefficient Distributions for Images”, ITIP 2000</a:t>
            </a:r>
            <a:endParaRPr lang="en-US" sz="1600" i="1" dirty="0"/>
          </a:p>
        </p:txBody>
      </p:sp>
      <p:sp>
        <p:nvSpPr>
          <p:cNvPr id="21" name="Oval 20"/>
          <p:cNvSpPr/>
          <p:nvPr/>
        </p:nvSpPr>
        <p:spPr>
          <a:xfrm>
            <a:off x="304800" y="1769281"/>
            <a:ext cx="530746" cy="4994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029200" y="1997881"/>
            <a:ext cx="3996720" cy="3200400"/>
            <a:chOff x="5029200" y="2667000"/>
            <a:chExt cx="3996720" cy="3200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6670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29200" y="28956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29200" y="31242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29200" y="33528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14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29200" y="38100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29200" y="40386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29200" y="42672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29200" y="44958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29200" y="47244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9530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29200" y="51816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29200" y="54102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56388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029200" y="5867400"/>
              <a:ext cx="3996720" cy="0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35600" y="1616881"/>
            <a:ext cx="3200400" cy="3962400"/>
            <a:chOff x="5435600" y="2286000"/>
            <a:chExt cx="3200400" cy="39624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5435600" y="2300258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642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8928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214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3500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5786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8072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0358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2644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4930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7216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9502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1788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4074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636000" y="2286000"/>
              <a:ext cx="0" cy="3948142"/>
            </a:xfrm>
            <a:prstGeom prst="line">
              <a:avLst/>
            </a:prstGeom>
            <a:ln>
              <a:solidFill>
                <a:srgbClr val="0000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533400" y="6134100"/>
            <a:ext cx="22098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Sparseness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6150781"/>
            <a:ext cx="2209800" cy="495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72200" y="6150781"/>
            <a:ext cx="2209800" cy="495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Magnitude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35600" y="1997881"/>
            <a:ext cx="228600" cy="228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>
            <a:stCxn id="52" idx="1"/>
          </p:cNvCxnSpPr>
          <p:nvPr/>
        </p:nvCxnSpPr>
        <p:spPr>
          <a:xfrm flipH="1">
            <a:off x="4846927" y="2112181"/>
            <a:ext cx="588673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97243" y="1600200"/>
            <a:ext cx="3990523" cy="4024342"/>
            <a:chOff x="597243" y="1600200"/>
            <a:chExt cx="3990523" cy="4024342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4013886" y="1614458"/>
              <a:ext cx="0" cy="4010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870886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298357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727886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143000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97243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429000" y="1676400"/>
              <a:ext cx="0" cy="3948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587766" y="1600200"/>
              <a:ext cx="0" cy="4010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33400" y="2265690"/>
            <a:ext cx="1739044" cy="1592127"/>
            <a:chOff x="533400" y="2265690"/>
            <a:chExt cx="1739044" cy="1592127"/>
          </a:xfrm>
        </p:grpSpPr>
        <p:sp>
          <p:nvSpPr>
            <p:cNvPr id="71" name="Right Arrow 70"/>
            <p:cNvSpPr/>
            <p:nvPr/>
          </p:nvSpPr>
          <p:spPr>
            <a:xfrm rot="13168387">
              <a:off x="809633" y="2265690"/>
              <a:ext cx="1462811" cy="914400"/>
            </a:xfrm>
            <a:prstGeom prst="rightArrow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lumMod val="75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33400" y="3048000"/>
              <a:ext cx="1180584" cy="8098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More</a:t>
              </a:r>
            </a:p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Energy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21468" y="2859024"/>
            <a:ext cx="8078318" cy="1341120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P3 exploits all three facts </a:t>
            </a:r>
          </a:p>
          <a:p>
            <a:pPr algn="ctr"/>
            <a:r>
              <a:rPr lang="en-US" sz="3200" dirty="0" smtClean="0"/>
              <a:t>to make a public part much less informative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" grpId="0" animBg="1"/>
      <p:bldP spid="15" grpId="0" animBg="1"/>
      <p:bldP spid="16" grpId="0" animBg="1"/>
      <p:bldP spid="5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828800" y="1117203"/>
            <a:ext cx="2272953" cy="2572705"/>
            <a:chOff x="1828800" y="990600"/>
            <a:chExt cx="2272953" cy="2572705"/>
          </a:xfrm>
        </p:grpSpPr>
        <p:grpSp>
          <p:nvGrpSpPr>
            <p:cNvPr id="39" name="Group 38"/>
            <p:cNvGrpSpPr/>
            <p:nvPr/>
          </p:nvGrpSpPr>
          <p:grpSpPr>
            <a:xfrm>
              <a:off x="1905000" y="1447800"/>
              <a:ext cx="2057400" cy="2115505"/>
              <a:chOff x="1905000" y="1178825"/>
              <a:chExt cx="2057400" cy="2115505"/>
            </a:xfrm>
          </p:grpSpPr>
          <p:pic>
            <p:nvPicPr>
              <p:cNvPr id="19" name="Picture 2" descr="C:\Users\Moo-Ryong\Documents\MATLAB\media-privacy\coeff_ori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178825"/>
                <a:ext cx="2057400" cy="1491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Straight Arrow Connector 25"/>
              <p:cNvCxnSpPr>
                <a:stCxn id="27" idx="0"/>
              </p:cNvCxnSpPr>
              <p:nvPr/>
            </p:nvCxnSpPr>
            <p:spPr>
              <a:xfrm flipH="1" flipV="1">
                <a:off x="2965276" y="2500022"/>
                <a:ext cx="1" cy="79430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828800" y="990600"/>
              <a:ext cx="2272953" cy="457200"/>
              <a:chOff x="1764693" y="457201"/>
              <a:chExt cx="1865473" cy="7620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806205" y="457201"/>
                <a:ext cx="1823961" cy="762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62" name="Rounded Rectangle 4"/>
              <p:cNvSpPr/>
              <p:nvPr/>
            </p:nvSpPr>
            <p:spPr>
              <a:xfrm>
                <a:off x="1764693" y="494401"/>
                <a:ext cx="1865473" cy="6876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0" tIns="152400" rIns="1524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 smtClean="0">
                    <a:cs typeface="Calibri"/>
                  </a:rPr>
                  <a:t>AC coefficients</a:t>
                </a:r>
                <a:endParaRPr lang="en-US" sz="2400" b="1" kern="1200" dirty="0">
                  <a:cs typeface="Calibri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P3 Algorithm: How the encryption works</a:t>
            </a:r>
            <a:endParaRPr lang="en-US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2928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4101753" y="4738978"/>
            <a:ext cx="5042247" cy="1966622"/>
            <a:chOff x="4101753" y="4343400"/>
            <a:chExt cx="5042247" cy="1966622"/>
          </a:xfrm>
        </p:grpSpPr>
        <p:sp>
          <p:nvSpPr>
            <p:cNvPr id="7" name="Rectangle 6"/>
            <p:cNvSpPr/>
            <p:nvPr/>
          </p:nvSpPr>
          <p:spPr>
            <a:xfrm>
              <a:off x="7848600" y="4343400"/>
              <a:ext cx="990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sz="2000" b="1" i="1" dirty="0">
                  <a:solidFill>
                    <a:schemeClr val="tx1"/>
                  </a:solidFill>
                </a:rPr>
                <a:t>Secret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101753" y="4724400"/>
              <a:ext cx="5042247" cy="1585622"/>
              <a:chOff x="4101753" y="4724400"/>
              <a:chExt cx="5042247" cy="1585622"/>
            </a:xfrm>
          </p:grpSpPr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558378" y="4724400"/>
                <a:ext cx="1585622" cy="1585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Arrow Connector 12"/>
              <p:cNvCxnSpPr>
                <a:stCxn id="17" idx="3"/>
                <a:endCxn id="11" idx="1"/>
              </p:cNvCxnSpPr>
              <p:nvPr/>
            </p:nvCxnSpPr>
            <p:spPr>
              <a:xfrm flipV="1">
                <a:off x="4101753" y="5517211"/>
                <a:ext cx="3456625" cy="728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45096" y="4817818"/>
            <a:ext cx="1250304" cy="64506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Original 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Image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28801" y="4586578"/>
            <a:ext cx="2272952" cy="1752600"/>
            <a:chOff x="1828801" y="3695700"/>
            <a:chExt cx="2272952" cy="1752600"/>
          </a:xfrm>
        </p:grpSpPr>
        <p:cxnSp>
          <p:nvCxnSpPr>
            <p:cNvPr id="12" name="Straight Arrow Connector 11"/>
            <p:cNvCxnSpPr>
              <a:stCxn id="27" idx="2"/>
              <a:endCxn id="17" idx="0"/>
            </p:cNvCxnSpPr>
            <p:nvPr/>
          </p:nvCxnSpPr>
          <p:spPr>
            <a:xfrm>
              <a:off x="2965277" y="3695700"/>
              <a:ext cx="0" cy="9144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828801" y="4610100"/>
              <a:ext cx="2272952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sz="2400" b="1" i="1" dirty="0"/>
                <a:t>DC</a:t>
              </a:r>
            </a:p>
            <a:p>
              <a:pPr algn="ctr"/>
              <a:r>
                <a:rPr lang="en-US" sz="2400" b="1" i="1" dirty="0"/>
                <a:t>Coefficients</a:t>
              </a:r>
              <a:endParaRPr lang="en-US" b="1" i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2400" y="1422003"/>
            <a:ext cx="3339753" cy="1943100"/>
            <a:chOff x="3962400" y="1219200"/>
            <a:chExt cx="3339753" cy="1943100"/>
          </a:xfrm>
        </p:grpSpPr>
        <p:pic>
          <p:nvPicPr>
            <p:cNvPr id="4" name="Picture 3" descr="C:\Users\Moo-Ryong\Documents\MATLAB\media-privacy\coeff_publi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53" y="1219200"/>
              <a:ext cx="2590800" cy="194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3962400" y="2057400"/>
              <a:ext cx="10668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72000" y="3522418"/>
            <a:ext cx="2730153" cy="1940460"/>
            <a:chOff x="4572000" y="3126840"/>
            <a:chExt cx="2730153" cy="1940460"/>
          </a:xfrm>
        </p:grpSpPr>
        <p:pic>
          <p:nvPicPr>
            <p:cNvPr id="5" name="Picture 4" descr="C:\Users\Moo-Ryong\Documents\MATLAB\media-privacy\coeff_secre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3" y="3126840"/>
              <a:ext cx="2587280" cy="194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4572000" y="4056328"/>
              <a:ext cx="4572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4568480" y="2260203"/>
            <a:ext cx="3520" cy="219170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19800" y="5253328"/>
            <a:ext cx="0" cy="66675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447800" y="3689908"/>
            <a:ext cx="2653953" cy="896670"/>
            <a:chOff x="1447800" y="3200400"/>
            <a:chExt cx="2653953" cy="89667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47800" y="3619500"/>
              <a:ext cx="3810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828800" y="3200400"/>
              <a:ext cx="2272953" cy="8966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sz="2400" b="1" i="1" dirty="0" smtClean="0"/>
                <a:t>Quantized</a:t>
              </a:r>
            </a:p>
            <a:p>
              <a:pPr algn="ctr"/>
              <a:r>
                <a:rPr lang="en-US" sz="2400" b="1" i="1" dirty="0" smtClean="0"/>
                <a:t>Coefficients</a:t>
              </a:r>
              <a:endParaRPr lang="en-US" sz="1400" b="1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75025" y="5105400"/>
            <a:ext cx="2168975" cy="1600200"/>
            <a:chOff x="6975025" y="4457700"/>
            <a:chExt cx="2168975" cy="1600200"/>
          </a:xfrm>
        </p:grpSpPr>
        <p:pic>
          <p:nvPicPr>
            <p:cNvPr id="8" name="Picture 26" descr="https://encrypted-tbn3.google.com/images?q=tbn:ANd9GcS6LvhhFPpLcYiPo0fLLbg-UHQUMmXH_VNGtquZGqEJe4PAA7P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025" y="5403644"/>
              <a:ext cx="654256" cy="65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558378" y="4457700"/>
              <a:ext cx="1585622" cy="1600200"/>
            </a:xfrm>
            <a:prstGeom prst="rect">
              <a:avLst/>
            </a:prstGeom>
            <a:pattFill prst="openDmnd">
              <a:fgClr>
                <a:schemeClr val="tx2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05000" y="2069703"/>
            <a:ext cx="2135594" cy="457200"/>
            <a:chOff x="1885602" y="1674125"/>
            <a:chExt cx="2349153" cy="457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898649" y="2131325"/>
              <a:ext cx="2336106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85602" y="1674125"/>
              <a:ext cx="2349153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123366" y="1498203"/>
            <a:ext cx="2020636" cy="1973265"/>
            <a:chOff x="7123366" y="1417635"/>
            <a:chExt cx="2020636" cy="1973265"/>
          </a:xfrm>
        </p:grpSpPr>
        <p:sp>
          <p:nvSpPr>
            <p:cNvPr id="6" name="Rectangle 5"/>
            <p:cNvSpPr/>
            <p:nvPr/>
          </p:nvSpPr>
          <p:spPr>
            <a:xfrm>
              <a:off x="7848600" y="3009900"/>
              <a:ext cx="990601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sz="2000" b="1" i="1" dirty="0">
                  <a:solidFill>
                    <a:schemeClr val="tx1"/>
                  </a:solidFill>
                </a:rPr>
                <a:t>Public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123366" y="1417635"/>
              <a:ext cx="2020636" cy="1592263"/>
              <a:chOff x="7123366" y="1417635"/>
              <a:chExt cx="2020636" cy="1592263"/>
            </a:xfrm>
          </p:grpSpPr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551739" y="1417635"/>
                <a:ext cx="1592263" cy="1592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7123366" y="2209800"/>
                <a:ext cx="420434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5124682" y="1269603"/>
            <a:ext cx="1809517" cy="457200"/>
            <a:chOff x="1806205" y="457202"/>
            <a:chExt cx="3527794" cy="762001"/>
          </a:xfrm>
        </p:grpSpPr>
        <p:sp>
          <p:nvSpPr>
            <p:cNvPr id="66" name="Rounded Rectangle 65"/>
            <p:cNvSpPr/>
            <p:nvPr/>
          </p:nvSpPr>
          <p:spPr>
            <a:xfrm>
              <a:off x="1806205" y="457202"/>
              <a:ext cx="3527794" cy="762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843403" y="494400"/>
              <a:ext cx="3453398" cy="68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cs typeface="Calibri"/>
                </a:rPr>
                <a:t>Values &lt;= T</a:t>
              </a:r>
              <a:endParaRPr lang="en-US" sz="2400" b="1" kern="1200" dirty="0">
                <a:cs typeface="Calibri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05400" y="3479403"/>
            <a:ext cx="1828800" cy="403575"/>
            <a:chOff x="1806205" y="457202"/>
            <a:chExt cx="3527794" cy="762001"/>
          </a:xfrm>
        </p:grpSpPr>
        <p:sp>
          <p:nvSpPr>
            <p:cNvPr id="69" name="Rounded Rectangle 68"/>
            <p:cNvSpPr/>
            <p:nvPr/>
          </p:nvSpPr>
          <p:spPr>
            <a:xfrm>
              <a:off x="1806205" y="457202"/>
              <a:ext cx="3527794" cy="762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1843403" y="494400"/>
              <a:ext cx="3453398" cy="68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cs typeface="Calibri"/>
                </a:rPr>
                <a:t>Values &gt; T</a:t>
              </a:r>
              <a:endParaRPr lang="en-US" sz="2400" b="1" kern="1200" dirty="0">
                <a:cs typeface="Calibri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1955580" y="5523306"/>
            <a:ext cx="2083020" cy="8774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524000" y="1865706"/>
            <a:ext cx="2819400" cy="8774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05400" y="3861484"/>
            <a:ext cx="1869625" cy="10679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395005" y="1822002"/>
            <a:ext cx="509995" cy="1006732"/>
            <a:chOff x="1395005" y="1822002"/>
            <a:chExt cx="509995" cy="1006732"/>
          </a:xfrm>
        </p:grpSpPr>
        <p:sp>
          <p:nvSpPr>
            <p:cNvPr id="2" name="TextBox 1"/>
            <p:cNvSpPr txBox="1"/>
            <p:nvPr/>
          </p:nvSpPr>
          <p:spPr>
            <a:xfrm>
              <a:off x="1435933" y="1822002"/>
              <a:ext cx="31666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+mn-lt"/>
                </a:rPr>
                <a:t>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95005" y="2440936"/>
              <a:ext cx="50999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  <a:latin typeface="+mn-lt"/>
                </a:rPr>
                <a:t>-T</a:t>
              </a:r>
              <a:endParaRPr lang="en-US" sz="2400" b="1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879380" y="2069703"/>
            <a:ext cx="2222373" cy="4572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953000" y="1905000"/>
            <a:ext cx="2222373" cy="8382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53000" y="3886200"/>
            <a:ext cx="2222373" cy="1189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77867" y="2526903"/>
            <a:ext cx="2222373" cy="3686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85602" y="1674848"/>
            <a:ext cx="2214061" cy="39485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60492" y="5310742"/>
            <a:ext cx="2635998" cy="1189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2" y="1492023"/>
            <a:ext cx="7152668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vs. Storage Trade-off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438401" y="1143000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200" dirty="0" smtClean="0"/>
              <a:t>INRIA dataset (1491 images)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57500" y="1143000"/>
            <a:ext cx="0" cy="534488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257800" y="2004028"/>
            <a:ext cx="2232025" cy="826258"/>
            <a:chOff x="3581400" y="1840742"/>
            <a:chExt cx="2232025" cy="826258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840742"/>
              <a:ext cx="2232025" cy="31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 flipH="1">
              <a:off x="4236093" y="2156136"/>
              <a:ext cx="188573" cy="5108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829301" y="4887686"/>
            <a:ext cx="1600200" cy="762000"/>
            <a:chOff x="5829301" y="4800600"/>
            <a:chExt cx="1600200" cy="762000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1" y="4800600"/>
              <a:ext cx="1600200" cy="29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6011560" y="5097685"/>
              <a:ext cx="259066" cy="4649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505997" y="2022356"/>
            <a:ext cx="1447003" cy="884130"/>
            <a:chOff x="3505997" y="1935270"/>
            <a:chExt cx="1447003" cy="884130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3749033" y="2202085"/>
              <a:ext cx="167633" cy="617315"/>
            </a:xfrm>
            <a:prstGeom prst="straightConnector1">
              <a:avLst/>
            </a:prstGeom>
            <a:ln>
              <a:solidFill>
                <a:srgbClr val="0000F6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997" y="1935270"/>
              <a:ext cx="1447003" cy="27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5829301" y="3058886"/>
            <a:ext cx="1600200" cy="756557"/>
            <a:chOff x="5829301" y="2971800"/>
            <a:chExt cx="1600200" cy="756557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5859160" y="2971800"/>
              <a:ext cx="259066" cy="443383"/>
            </a:xfrm>
            <a:prstGeom prst="straightConnector1">
              <a:avLst/>
            </a:prstGeom>
            <a:ln>
              <a:solidFill>
                <a:srgbClr val="2AF418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1" y="3427883"/>
              <a:ext cx="1600200" cy="30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3718" y="1143000"/>
            <a:ext cx="1163782" cy="53448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14500" y="1492023"/>
            <a:ext cx="561109" cy="804863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90600" y="4495800"/>
            <a:ext cx="685800" cy="8382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4271984"/>
            <a:ext cx="5434446" cy="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3492142" y="4416429"/>
            <a:ext cx="2323304" cy="68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491346" y="3433784"/>
            <a:ext cx="2323304" cy="68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639873" y="6173359"/>
            <a:ext cx="1187919" cy="456041"/>
            <a:chOff x="1773415" y="6302957"/>
            <a:chExt cx="1056775" cy="456041"/>
          </a:xfrm>
        </p:grpSpPr>
        <p:cxnSp>
          <p:nvCxnSpPr>
            <p:cNvPr id="16" name="Straight Arrow Connector 15"/>
            <p:cNvCxnSpPr>
              <a:stCxn id="33" idx="1"/>
            </p:cNvCxnSpPr>
            <p:nvPr/>
          </p:nvCxnSpPr>
          <p:spPr>
            <a:xfrm flipH="1">
              <a:off x="1773415" y="6530978"/>
              <a:ext cx="2645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3"/>
            </p:cNvCxnSpPr>
            <p:nvPr/>
          </p:nvCxnSpPr>
          <p:spPr>
            <a:xfrm>
              <a:off x="2619361" y="6530978"/>
              <a:ext cx="2108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2037928" y="6302957"/>
              <a:ext cx="581433" cy="456041"/>
            </a:xfrm>
            <a:prstGeom prst="roundRect">
              <a:avLst/>
            </a:prstGeom>
            <a:solidFill>
              <a:srgbClr val="2246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6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0" y="1371600"/>
            <a:ext cx="4572000" cy="5105400"/>
            <a:chOff x="4572000" y="1343608"/>
            <a:chExt cx="4572000" cy="51054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87700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6096000" y="1343608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00B050"/>
                  </a:solidFill>
                </a:rPr>
                <a:t>Public Part (T=20)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Privacy: What is exposed?</a:t>
            </a:r>
          </a:p>
        </p:txBody>
      </p:sp>
      <p:grpSp>
        <p:nvGrpSpPr>
          <p:cNvPr id="7168" name="Group 7167"/>
          <p:cNvGrpSpPr/>
          <p:nvPr/>
        </p:nvGrpSpPr>
        <p:grpSpPr>
          <a:xfrm>
            <a:off x="4572000" y="1371600"/>
            <a:ext cx="4572000" cy="5105400"/>
            <a:chOff x="4572000" y="1371600"/>
            <a:chExt cx="4572000" cy="5105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ontent Placeholder 1"/>
            <p:cNvSpPr txBox="1">
              <a:spLocks/>
            </p:cNvSpPr>
            <p:nvPr/>
          </p:nvSpPr>
          <p:spPr>
            <a:xfrm>
              <a:off x="60960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00B050"/>
                  </a:solidFill>
                </a:rPr>
                <a:t>Public Part (T=15)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4572000" y="1371600"/>
            <a:ext cx="4572000" cy="5105400"/>
            <a:chOff x="4572000" y="1371600"/>
            <a:chExt cx="4572000" cy="51054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60960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00B050"/>
                  </a:solidFill>
                </a:rPr>
                <a:t>Public Part (T=10)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174" name="Group 7173"/>
          <p:cNvGrpSpPr/>
          <p:nvPr/>
        </p:nvGrpSpPr>
        <p:grpSpPr>
          <a:xfrm>
            <a:off x="4572000" y="1371600"/>
            <a:ext cx="4572000" cy="5105400"/>
            <a:chOff x="4572000" y="1371600"/>
            <a:chExt cx="4572000" cy="51054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ontent Placeholder 1"/>
            <p:cNvSpPr txBox="1">
              <a:spLocks/>
            </p:cNvSpPr>
            <p:nvPr/>
          </p:nvSpPr>
          <p:spPr>
            <a:xfrm>
              <a:off x="60960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00B050"/>
                  </a:solidFill>
                </a:rPr>
                <a:t>Public Part (T=5)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4572000" y="1371600"/>
            <a:ext cx="4572000" cy="5105400"/>
            <a:chOff x="4572000" y="1371600"/>
            <a:chExt cx="4572000" cy="5105400"/>
          </a:xfrm>
        </p:grpSpPr>
        <p:pic>
          <p:nvPicPr>
            <p:cNvPr id="7" name="Picture 3" descr="C:\Users\Moo-Ryong\Dropbox\Work\P3\figures\algobase\boat_public_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60960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00B050"/>
                  </a:solidFill>
                </a:rPr>
                <a:t>Public Part (T=1)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175" name="Group 7174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/>
                <a:t>Original</a:t>
              </a:r>
              <a:endParaRPr lang="en-US" sz="2000" dirty="0"/>
            </a:p>
          </p:txBody>
        </p:sp>
      </p:grpSp>
      <p:grpSp>
        <p:nvGrpSpPr>
          <p:cNvPr id="7176" name="Group 7175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60" name="Picture 2" descr="C:\Users\Moo-Ryong\Dropbox\Work\P3\figures\algobase\boat_secret_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FF0000"/>
                  </a:solidFill>
                </a:rPr>
                <a:t>Secret Part (T=1)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77" name="Group 7176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FF0000"/>
                  </a:solidFill>
                </a:rPr>
                <a:t>Secret Part (T=5)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78" name="Group 7177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FF0000"/>
                  </a:solidFill>
                </a:rPr>
                <a:t>Secret Part (T=10)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79" name="Group 7178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FF0000"/>
                  </a:solidFill>
                </a:rPr>
                <a:t>Secret Part (T=15)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80" name="Group 7179"/>
          <p:cNvGrpSpPr/>
          <p:nvPr/>
        </p:nvGrpSpPr>
        <p:grpSpPr>
          <a:xfrm>
            <a:off x="0" y="1371600"/>
            <a:ext cx="4572000" cy="5105400"/>
            <a:chOff x="0" y="1371600"/>
            <a:chExt cx="4572000" cy="51054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05000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Content Placeholder 1"/>
            <p:cNvSpPr txBox="1">
              <a:spLocks/>
            </p:cNvSpPr>
            <p:nvPr/>
          </p:nvSpPr>
          <p:spPr>
            <a:xfrm>
              <a:off x="533400" y="1371600"/>
              <a:ext cx="247143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dirty="0" smtClean="0">
                  <a:solidFill>
                    <a:srgbClr val="FF0000"/>
                  </a:solidFill>
                </a:rPr>
                <a:t>Secret Part (T=20)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66" y="990600"/>
            <a:ext cx="2209800" cy="224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7171"/>
          <p:cNvGrpSpPr/>
          <p:nvPr/>
        </p:nvGrpSpPr>
        <p:grpSpPr>
          <a:xfrm>
            <a:off x="3810000" y="990600"/>
            <a:ext cx="0" cy="2362200"/>
            <a:chOff x="3810000" y="990600"/>
            <a:chExt cx="0" cy="236220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810000" y="2971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71" name="Straight Connector 7170"/>
            <p:cNvCxnSpPr/>
            <p:nvPr/>
          </p:nvCxnSpPr>
          <p:spPr>
            <a:xfrm flipV="1">
              <a:off x="3810000" y="990600"/>
              <a:ext cx="0" cy="1981200"/>
            </a:xfrm>
            <a:prstGeom prst="line">
              <a:avLst/>
            </a:prstGeom>
            <a:ln w="25400">
              <a:solidFill>
                <a:schemeClr val="dk1">
                  <a:alpha val="4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164874" y="990600"/>
            <a:ext cx="0" cy="2362200"/>
            <a:chOff x="3810000" y="990600"/>
            <a:chExt cx="0" cy="23622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3810000" y="2971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810000" y="990600"/>
              <a:ext cx="0" cy="1981200"/>
            </a:xfrm>
            <a:prstGeom prst="line">
              <a:avLst/>
            </a:prstGeom>
            <a:ln w="25400">
              <a:solidFill>
                <a:schemeClr val="dk1">
                  <a:alpha val="4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09011" y="990600"/>
            <a:ext cx="0" cy="2362200"/>
            <a:chOff x="3810000" y="990600"/>
            <a:chExt cx="0" cy="236220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810000" y="2971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810000" y="990600"/>
              <a:ext cx="0" cy="1981200"/>
            </a:xfrm>
            <a:prstGeom prst="line">
              <a:avLst/>
            </a:prstGeom>
            <a:ln w="25400">
              <a:solidFill>
                <a:schemeClr val="dk1">
                  <a:alpha val="4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068389" y="990600"/>
            <a:ext cx="0" cy="2362200"/>
            <a:chOff x="3810000" y="990600"/>
            <a:chExt cx="0" cy="23622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3810000" y="2971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810000" y="990600"/>
              <a:ext cx="0" cy="1981200"/>
            </a:xfrm>
            <a:prstGeom prst="line">
              <a:avLst/>
            </a:prstGeom>
            <a:ln w="25400">
              <a:solidFill>
                <a:schemeClr val="dk1">
                  <a:alpha val="4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512526" y="990600"/>
            <a:ext cx="0" cy="2362200"/>
            <a:chOff x="3810000" y="990600"/>
            <a:chExt cx="0" cy="23622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3810000" y="29718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810000" y="990600"/>
              <a:ext cx="0" cy="1981200"/>
            </a:xfrm>
            <a:prstGeom prst="line">
              <a:avLst/>
            </a:prstGeom>
            <a:ln w="25400">
              <a:solidFill>
                <a:schemeClr val="dk1">
                  <a:alpha val="4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01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6096000" y="3137608"/>
            <a:ext cx="2286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724400" y="2489908"/>
            <a:ext cx="1420091" cy="1115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Cloud-side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Processing</a:t>
            </a:r>
          </a:p>
          <a:p>
            <a:pPr algn="ctr"/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(A)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95600" y="1842209"/>
            <a:ext cx="0" cy="132080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P3 Decryption Challenge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1371600" y="1998224"/>
            <a:ext cx="1219200" cy="935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400" b="1" i="1" dirty="0" smtClean="0"/>
              <a:t>P3 </a:t>
            </a:r>
          </a:p>
          <a:p>
            <a:pPr algn="ctr"/>
            <a:r>
              <a:rPr lang="en-US" sz="2400" b="1" i="1" dirty="0" smtClean="0"/>
              <a:t>Encrypt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4186" y="2746331"/>
            <a:ext cx="1195414" cy="85875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400" b="1" i="1" dirty="0" smtClean="0"/>
              <a:t>Public </a:t>
            </a:r>
          </a:p>
          <a:p>
            <a:pPr algn="ctr"/>
            <a:r>
              <a:rPr lang="en-US" sz="2400" b="1" i="1" dirty="0" smtClean="0"/>
              <a:t>Part </a:t>
            </a:r>
            <a:r>
              <a:rPr lang="en-US" sz="2400" b="1" i="1" dirty="0" smtClean="0">
                <a:solidFill>
                  <a:srgbClr val="0000F6"/>
                </a:solidFill>
              </a:rPr>
              <a:t>(P)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53200" y="1998224"/>
            <a:ext cx="1219200" cy="935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400" b="1" i="1" dirty="0" smtClean="0"/>
              <a:t>P3</a:t>
            </a:r>
          </a:p>
          <a:p>
            <a:pPr algn="ctr"/>
            <a:r>
              <a:rPr lang="en-US" sz="2400" b="1" i="1" dirty="0" smtClean="0"/>
              <a:t>Decrypt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99072" y="2437520"/>
            <a:ext cx="472528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90800" y="2451808"/>
            <a:ext cx="30480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72400" y="2444664"/>
            <a:ext cx="304800" cy="714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>
            <a:off x="2895600" y="3163008"/>
            <a:ext cx="328586" cy="1269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95600" y="1842209"/>
            <a:ext cx="328586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3"/>
          </p:cNvCxnSpPr>
          <p:nvPr/>
        </p:nvCxnSpPr>
        <p:spPr>
          <a:xfrm>
            <a:off x="4419600" y="3175707"/>
            <a:ext cx="304800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267200" y="1842208"/>
            <a:ext cx="205740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24400" y="2502610"/>
            <a:ext cx="1420091" cy="11024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Cloud-side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Processing</a:t>
            </a:r>
          </a:p>
          <a:p>
            <a:pPr algn="ctr"/>
            <a:r>
              <a:rPr lang="en-US" sz="2800" b="1" i="1" dirty="0" smtClean="0">
                <a:solidFill>
                  <a:schemeClr val="accent3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324600" y="1842208"/>
            <a:ext cx="0" cy="129540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324600" y="2437520"/>
            <a:ext cx="228600" cy="142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24186" y="1450932"/>
            <a:ext cx="1195414" cy="85875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2400" b="1" i="1" dirty="0" smtClean="0"/>
              <a:t>Secret </a:t>
            </a:r>
          </a:p>
          <a:p>
            <a:pPr algn="ctr"/>
            <a:r>
              <a:rPr lang="en-US" sz="2400" b="1" i="1" dirty="0" smtClean="0"/>
              <a:t>Part </a:t>
            </a:r>
            <a:r>
              <a:rPr lang="en-US" sz="2400" b="1" i="1" dirty="0" smtClean="0">
                <a:solidFill>
                  <a:srgbClr val="0000F6"/>
                </a:solidFill>
              </a:rPr>
              <a:t>(S)</a:t>
            </a:r>
            <a:endParaRPr lang="en-US" b="1" i="1" dirty="0">
              <a:solidFill>
                <a:srgbClr val="0000F6"/>
              </a:solidFill>
            </a:endParaRPr>
          </a:p>
        </p:txBody>
      </p:sp>
      <p:pic>
        <p:nvPicPr>
          <p:cNvPr id="103" name="Picture 102" descr="j04339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687" y="1842209"/>
            <a:ext cx="1106313" cy="1091760"/>
          </a:xfrm>
          <a:prstGeom prst="rect">
            <a:avLst/>
          </a:prstGeom>
        </p:spPr>
      </p:pic>
      <p:pic>
        <p:nvPicPr>
          <p:cNvPr id="104" name="Picture 2" descr="http://www.proprofs.com/quiz-school/upload/yuiupload/1458266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10045" cy="9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2857500" y="1298532"/>
            <a:ext cx="2019300" cy="10834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95600" y="2441532"/>
            <a:ext cx="3543300" cy="12922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82042" y="2981295"/>
            <a:ext cx="817601" cy="3761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Bob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2999" y="2895600"/>
            <a:ext cx="817601" cy="3761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85800" y="4953000"/>
            <a:ext cx="7622564" cy="1301141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perform careful analysis </a:t>
            </a:r>
          </a:p>
          <a:p>
            <a:pPr algn="ctr"/>
            <a:r>
              <a:rPr lang="en-US" sz="3200" dirty="0" smtClean="0"/>
              <a:t>since </a:t>
            </a:r>
            <a:r>
              <a:rPr lang="en-US" sz="3200" dirty="0"/>
              <a:t>P3 </a:t>
            </a:r>
            <a:r>
              <a:rPr lang="en-US" sz="3200" dirty="0" smtClean="0"/>
              <a:t>encryption hides </a:t>
            </a:r>
            <a:r>
              <a:rPr lang="en-US" sz="3200" smtClean="0"/>
              <a:t>sign information.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805419" y="1828800"/>
            <a:ext cx="595035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F6"/>
                </a:solidFill>
                <a:latin typeface="+mj-lt"/>
              </a:rPr>
              <a:t>(Y)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304800" y="4038600"/>
            <a:ext cx="835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accent2"/>
                </a:solidFill>
                <a:latin typeface="Calibri"/>
                <a:cs typeface="Calibri"/>
              </a:rPr>
              <a:t>Challenge: </a:t>
            </a:r>
            <a:r>
              <a:rPr lang="en-US" altLang="ko-KR" sz="3200" b="1" dirty="0" smtClean="0">
                <a:latin typeface="Calibri"/>
                <a:cs typeface="Calibri"/>
              </a:rPr>
              <a:t>Given 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S</a:t>
            </a:r>
            <a:r>
              <a:rPr lang="en-US" altLang="ko-KR" sz="3200" b="1" dirty="0" smtClean="0">
                <a:latin typeface="Calibri"/>
                <a:cs typeface="Calibri"/>
              </a:rPr>
              <a:t> and </a:t>
            </a:r>
            <a:r>
              <a:rPr lang="en-US" altLang="ko-KR" sz="3200" b="1" i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altLang="ko-KR" sz="3200" b="1" i="1" dirty="0" smtClean="0">
                <a:latin typeface="Calibri"/>
                <a:cs typeface="Calibri"/>
              </a:rPr>
              <a:t>(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P</a:t>
            </a:r>
            <a:r>
              <a:rPr lang="en-US" altLang="ko-KR" sz="3200" b="1" i="1" dirty="0" smtClean="0">
                <a:latin typeface="Calibri"/>
                <a:cs typeface="Calibri"/>
              </a:rPr>
              <a:t>), can we get </a:t>
            </a:r>
            <a:r>
              <a:rPr lang="en-US" altLang="ko-KR" sz="3200" b="1" i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altLang="ko-KR" sz="3200" b="1" i="1" dirty="0" smtClean="0">
                <a:latin typeface="Calibri"/>
                <a:cs typeface="Calibri"/>
              </a:rPr>
              <a:t>(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Y</a:t>
            </a:r>
            <a:r>
              <a:rPr lang="en-US" altLang="ko-KR" sz="3200" b="1" i="1" dirty="0" smtClean="0">
                <a:latin typeface="Calibri"/>
                <a:cs typeface="Calibri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0302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49" grpId="1" animBg="1"/>
      <p:bldP spid="51" grpId="0" animBg="1"/>
      <p:bldP spid="51" grpId="1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P3 Decryption Challenge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57976" y="5029200"/>
            <a:ext cx="7624849" cy="685800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P3 can handle </a:t>
            </a:r>
            <a:r>
              <a:rPr lang="en-US" sz="3200" dirty="0" smtClean="0">
                <a:solidFill>
                  <a:schemeClr val="bg1"/>
                </a:solidFill>
              </a:rPr>
              <a:t>ANY </a:t>
            </a:r>
            <a:r>
              <a:rPr lang="en-US" sz="3200" dirty="0" smtClean="0"/>
              <a:t>linear processing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76800" y="1828800"/>
            <a:ext cx="1690522" cy="2197100"/>
            <a:chOff x="152400" y="3886200"/>
            <a:chExt cx="2250084" cy="2197100"/>
          </a:xfrm>
        </p:grpSpPr>
        <p:sp>
          <p:nvSpPr>
            <p:cNvPr id="24" name="Rectangle 23"/>
            <p:cNvSpPr/>
            <p:nvPr/>
          </p:nvSpPr>
          <p:spPr>
            <a:xfrm>
              <a:off x="152400" y="4018280"/>
              <a:ext cx="2250084" cy="18567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7836" y="3886200"/>
              <a:ext cx="2009001" cy="219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964" y="4267200"/>
              <a:ext cx="1555234" cy="1481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Original</a:t>
              </a:r>
            </a:p>
            <a:p>
              <a:pPr algn="ctr"/>
              <a:r>
                <a:rPr lang="en-US" sz="3200" b="1" i="1" dirty="0" smtClean="0">
                  <a:latin typeface="+mj-lt"/>
                </a:rPr>
                <a:t>Image</a:t>
              </a:r>
            </a:p>
            <a:p>
              <a:pPr algn="ctr"/>
              <a:r>
                <a:rPr lang="en-US" sz="3200" b="1" i="1" dirty="0" smtClean="0">
                  <a:solidFill>
                    <a:schemeClr val="accent1"/>
                  </a:solidFill>
                  <a:latin typeface="+mj-lt"/>
                </a:rPr>
                <a:t>(Y)</a:t>
              </a:r>
              <a:endParaRPr lang="en-US" b="1" i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708" y="1841500"/>
            <a:ext cx="1294471" cy="2197100"/>
            <a:chOff x="3981087" y="4038600"/>
            <a:chExt cx="1423918" cy="2197100"/>
          </a:xfrm>
        </p:grpSpPr>
        <p:sp>
          <p:nvSpPr>
            <p:cNvPr id="28" name="Rectangle 27"/>
            <p:cNvSpPr/>
            <p:nvPr/>
          </p:nvSpPr>
          <p:spPr>
            <a:xfrm>
              <a:off x="4007880" y="4183380"/>
              <a:ext cx="1397125" cy="1844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35370" y="4038600"/>
              <a:ext cx="1134029" cy="219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81087" y="4660071"/>
              <a:ext cx="1354993" cy="978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Secret</a:t>
              </a:r>
            </a:p>
            <a:p>
              <a:pPr algn="ctr"/>
              <a:r>
                <a:rPr lang="en-US" sz="3200" b="1" i="1" dirty="0" smtClean="0">
                  <a:solidFill>
                    <a:srgbClr val="0000F6"/>
                  </a:solidFill>
                  <a:latin typeface="+mj-lt"/>
                </a:rPr>
                <a:t>(S)</a:t>
              </a:r>
              <a:endParaRPr lang="en-US" b="1" i="1" dirty="0">
                <a:solidFill>
                  <a:srgbClr val="0000F6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16086" y="1841500"/>
            <a:ext cx="1270114" cy="2197100"/>
            <a:chOff x="6629400" y="4038600"/>
            <a:chExt cx="2250084" cy="2197100"/>
          </a:xfrm>
        </p:grpSpPr>
        <p:sp>
          <p:nvSpPr>
            <p:cNvPr id="32" name="Rectangle 31"/>
            <p:cNvSpPr/>
            <p:nvPr/>
          </p:nvSpPr>
          <p:spPr>
            <a:xfrm>
              <a:off x="6629400" y="4183380"/>
              <a:ext cx="2250084" cy="1844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45884" y="4038600"/>
              <a:ext cx="2009001" cy="219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38529" y="4660071"/>
              <a:ext cx="2136111" cy="978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 smtClean="0">
                  <a:latin typeface="+mj-lt"/>
                </a:rPr>
                <a:t>Public</a:t>
              </a:r>
            </a:p>
            <a:p>
              <a:pPr algn="ctr"/>
              <a:r>
                <a:rPr lang="en-US" sz="3200" b="1" i="1" dirty="0" smtClean="0">
                  <a:solidFill>
                    <a:srgbClr val="0000F6"/>
                  </a:solidFill>
                  <a:latin typeface="+mj-lt"/>
                </a:rPr>
                <a:t>(P)</a:t>
              </a:r>
              <a:endParaRPr lang="en-US" b="1" i="1" dirty="0">
                <a:solidFill>
                  <a:srgbClr val="0000F6"/>
                </a:solidFill>
                <a:latin typeface="+mj-lt"/>
              </a:endParaRPr>
            </a:p>
          </p:txBody>
        </p:sp>
      </p:grpSp>
      <p:sp>
        <p:nvSpPr>
          <p:cNvPr id="22" name="Not Equal 21"/>
          <p:cNvSpPr/>
          <p:nvPr/>
        </p:nvSpPr>
        <p:spPr>
          <a:xfrm>
            <a:off x="3973558" y="2540362"/>
            <a:ext cx="787659" cy="515252"/>
          </a:xfrm>
          <a:prstGeom prst="mathNot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1821873" y="2527300"/>
            <a:ext cx="692727" cy="623455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821873" y="1854200"/>
            <a:ext cx="5188527" cy="2197100"/>
            <a:chOff x="1821873" y="1981200"/>
            <a:chExt cx="5188527" cy="2197100"/>
          </a:xfrm>
        </p:grpSpPr>
        <p:grpSp>
          <p:nvGrpSpPr>
            <p:cNvPr id="41" name="Group 40"/>
            <p:cNvGrpSpPr/>
            <p:nvPr/>
          </p:nvGrpSpPr>
          <p:grpSpPr>
            <a:xfrm>
              <a:off x="4785616" y="1981200"/>
              <a:ext cx="1270113" cy="2197100"/>
              <a:chOff x="6629400" y="4038600"/>
              <a:chExt cx="2250084" cy="21971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629400" y="4183380"/>
                <a:ext cx="2250084" cy="1844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745884" y="4038600"/>
                <a:ext cx="2009001" cy="2197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678287" y="4660071"/>
                <a:ext cx="2056597" cy="978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+mj-lt"/>
                  </a:rPr>
                  <a:t>Comp</a:t>
                </a:r>
              </a:p>
              <a:p>
                <a:pPr algn="ctr"/>
                <a:r>
                  <a:rPr lang="en-US" sz="3200" b="1" i="1" dirty="0" smtClean="0">
                    <a:solidFill>
                      <a:srgbClr val="0000F6"/>
                    </a:solidFill>
                    <a:latin typeface="+mj-lt"/>
                  </a:rPr>
                  <a:t>(C)</a:t>
                </a:r>
                <a:endParaRPr lang="en-US" b="1" i="1" dirty="0">
                  <a:solidFill>
                    <a:srgbClr val="0000F6"/>
                  </a:solidFill>
                  <a:latin typeface="+mj-lt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821873" y="2653145"/>
              <a:ext cx="5188527" cy="623455"/>
              <a:chOff x="1821873" y="2653145"/>
              <a:chExt cx="5188527" cy="623455"/>
            </a:xfrm>
          </p:grpSpPr>
          <p:sp>
            <p:nvSpPr>
              <p:cNvPr id="40" name="Equal 39"/>
              <p:cNvSpPr/>
              <p:nvPr/>
            </p:nvSpPr>
            <p:spPr>
              <a:xfrm>
                <a:off x="6143975" y="2667000"/>
                <a:ext cx="866425" cy="587025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lus 44"/>
              <p:cNvSpPr/>
              <p:nvPr/>
            </p:nvSpPr>
            <p:spPr>
              <a:xfrm>
                <a:off x="1821873" y="2653145"/>
                <a:ext cx="692727" cy="623455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" name="Plus 45"/>
              <p:cNvSpPr/>
              <p:nvPr/>
            </p:nvSpPr>
            <p:spPr>
              <a:xfrm>
                <a:off x="3955473" y="2653145"/>
                <a:ext cx="692727" cy="623455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4622800" y="1894609"/>
            <a:ext cx="1581085" cy="20781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04800" y="1143000"/>
            <a:ext cx="835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200" b="1" dirty="0" smtClean="0">
                <a:solidFill>
                  <a:schemeClr val="accent2"/>
                </a:solidFill>
                <a:latin typeface="Calibri"/>
                <a:cs typeface="Calibri"/>
              </a:rPr>
              <a:t>Challenge: </a:t>
            </a:r>
            <a:r>
              <a:rPr lang="en-US" altLang="ko-KR" sz="3200" b="1" dirty="0" smtClean="0">
                <a:latin typeface="Calibri"/>
                <a:cs typeface="Calibri"/>
              </a:rPr>
              <a:t>Given 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S</a:t>
            </a:r>
            <a:r>
              <a:rPr lang="en-US" altLang="ko-KR" sz="3200" b="1" dirty="0" smtClean="0">
                <a:latin typeface="Calibri"/>
                <a:cs typeface="Calibri"/>
              </a:rPr>
              <a:t> and </a:t>
            </a:r>
            <a:r>
              <a:rPr lang="en-US" altLang="ko-KR" sz="3200" b="1" i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altLang="ko-KR" sz="3200" b="1" i="1" dirty="0" smtClean="0">
                <a:latin typeface="Calibri"/>
                <a:cs typeface="Calibri"/>
              </a:rPr>
              <a:t>(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P</a:t>
            </a:r>
            <a:r>
              <a:rPr lang="en-US" altLang="ko-KR" sz="3200" b="1" i="1" dirty="0" smtClean="0">
                <a:latin typeface="Calibri"/>
                <a:cs typeface="Calibri"/>
              </a:rPr>
              <a:t>), can we get </a:t>
            </a:r>
            <a:r>
              <a:rPr lang="en-US" altLang="ko-KR" sz="3200" b="1" i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altLang="ko-KR" sz="3200" b="1" i="1" dirty="0" smtClean="0">
                <a:latin typeface="Calibri"/>
                <a:cs typeface="Calibri"/>
              </a:rPr>
              <a:t>(</a:t>
            </a:r>
            <a:r>
              <a:rPr lang="en-US" altLang="ko-KR" sz="3200" b="1" i="1" dirty="0" smtClean="0">
                <a:solidFill>
                  <a:srgbClr val="0000F6"/>
                </a:solidFill>
                <a:latin typeface="Calibri"/>
                <a:cs typeface="Calibri"/>
              </a:rPr>
              <a:t>Y</a:t>
            </a:r>
            <a:r>
              <a:rPr lang="en-US" altLang="ko-KR" sz="3200" b="1" i="1" dirty="0" smtClean="0">
                <a:latin typeface="Calibri"/>
                <a:cs typeface="Calibri"/>
              </a:rPr>
              <a:t>)?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84646" y="4191000"/>
            <a:ext cx="75969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200" b="1" dirty="0" smtClean="0">
                <a:latin typeface="Calibri"/>
                <a:cs typeface="Calibri"/>
              </a:rPr>
              <a:t>Analysis Result: </a:t>
            </a:r>
            <a:r>
              <a:rPr lang="en-US" altLang="ko-KR" sz="3200" b="1" dirty="0" smtClean="0">
                <a:solidFill>
                  <a:srgbClr val="0000F6"/>
                </a:solidFill>
                <a:latin typeface="Calibri"/>
                <a:cs typeface="Calibri"/>
              </a:rPr>
              <a:t>C</a:t>
            </a:r>
            <a:r>
              <a:rPr lang="en-US" altLang="ko-KR" sz="3200" b="1" dirty="0" smtClean="0">
                <a:latin typeface="Calibri"/>
                <a:cs typeface="Calibri"/>
              </a:rPr>
              <a:t> can be derived from </a:t>
            </a:r>
            <a:r>
              <a:rPr lang="en-US" altLang="ko-KR" sz="3200" b="1" dirty="0" smtClean="0">
                <a:solidFill>
                  <a:srgbClr val="0000F6"/>
                </a:solidFill>
                <a:latin typeface="Calibri"/>
                <a:cs typeface="Calibri"/>
              </a:rPr>
              <a:t>S</a:t>
            </a:r>
            <a:endParaRPr lang="en-US" altLang="ko-KR" sz="3200" b="1" i="1" dirty="0" smtClean="0">
              <a:latin typeface="Calibri"/>
              <a:cs typeface="Calibri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10730" y="5715000"/>
            <a:ext cx="8874844" cy="910134"/>
            <a:chOff x="110730" y="5810478"/>
            <a:chExt cx="8874844" cy="910134"/>
          </a:xfrm>
        </p:grpSpPr>
        <p:sp>
          <p:nvSpPr>
            <p:cNvPr id="17" name="Rounded Rectangle 16"/>
            <p:cNvSpPr/>
            <p:nvPr/>
          </p:nvSpPr>
          <p:spPr>
            <a:xfrm>
              <a:off x="110730" y="6173356"/>
              <a:ext cx="1644518" cy="5472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Scaling</a:t>
              </a:r>
              <a:endParaRPr lang="en-US" sz="24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14146" y="6172200"/>
              <a:ext cx="1644518" cy="5472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Cropping</a:t>
              </a:r>
              <a:endParaRPr lang="en-US" sz="24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41056" y="6172200"/>
              <a:ext cx="1644518" cy="5472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Smoothing</a:t>
              </a:r>
              <a:endParaRPr lang="en-US" sz="24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32086" y="6172200"/>
              <a:ext cx="1644518" cy="5472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Blending</a:t>
              </a:r>
              <a:endParaRPr lang="en-US" sz="24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40890" y="6172200"/>
              <a:ext cx="1808970" cy="5472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Sharpening</a:t>
              </a:r>
              <a:endParaRPr lang="en-US" sz="2400" b="1" dirty="0"/>
            </a:p>
          </p:txBody>
        </p:sp>
        <p:cxnSp>
          <p:nvCxnSpPr>
            <p:cNvPr id="54" name="Straight Connector 53"/>
            <p:cNvCxnSpPr>
              <a:stCxn id="17" idx="0"/>
              <a:endCxn id="15" idx="2"/>
            </p:cNvCxnSpPr>
            <p:nvPr/>
          </p:nvCxnSpPr>
          <p:spPr>
            <a:xfrm flipV="1">
              <a:off x="932989" y="5810478"/>
              <a:ext cx="3537412" cy="3628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8" idx="0"/>
              <a:endCxn id="15" idx="2"/>
            </p:cNvCxnSpPr>
            <p:nvPr/>
          </p:nvCxnSpPr>
          <p:spPr>
            <a:xfrm flipV="1">
              <a:off x="2736405" y="5810478"/>
              <a:ext cx="1733996" cy="3617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0"/>
              <a:endCxn id="15" idx="2"/>
            </p:cNvCxnSpPr>
            <p:nvPr/>
          </p:nvCxnSpPr>
          <p:spPr>
            <a:xfrm flipH="1" flipV="1">
              <a:off x="4470401" y="5810478"/>
              <a:ext cx="74974" cy="3617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0" idx="0"/>
              <a:endCxn id="15" idx="2"/>
            </p:cNvCxnSpPr>
            <p:nvPr/>
          </p:nvCxnSpPr>
          <p:spPr>
            <a:xfrm flipH="1" flipV="1">
              <a:off x="4470401" y="5810478"/>
              <a:ext cx="1883944" cy="3617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9" idx="0"/>
              <a:endCxn id="15" idx="2"/>
            </p:cNvCxnSpPr>
            <p:nvPr/>
          </p:nvCxnSpPr>
          <p:spPr>
            <a:xfrm flipH="1" flipV="1">
              <a:off x="4470401" y="5810478"/>
              <a:ext cx="3692914" cy="3617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1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5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68292" y="1179432"/>
            <a:ext cx="4713508" cy="7286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1473" y="2057400"/>
            <a:ext cx="3518428" cy="761998"/>
            <a:chOff x="2806172" y="2209802"/>
            <a:chExt cx="3518428" cy="76199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2806172" y="2209802"/>
              <a:ext cx="3518428" cy="76199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0198" y="2286000"/>
              <a:ext cx="1094501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1" dirty="0" smtClean="0">
                  <a:latin typeface="+mj-lt"/>
                </a:rPr>
                <a:t>Storage </a:t>
              </a:r>
              <a:endParaRPr lang="en-US" sz="2000" b="1" i="1" dirty="0">
                <a:latin typeface="+mj-lt"/>
              </a:endParaRPr>
            </a:p>
            <a:p>
              <a:pPr algn="ctr"/>
              <a:r>
                <a:rPr lang="en-US" sz="2000" b="1" i="1" dirty="0">
                  <a:latin typeface="+mj-lt"/>
                </a:rPr>
                <a:t>Service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9200" y="3623456"/>
            <a:ext cx="6705598" cy="692728"/>
            <a:chOff x="1219200" y="4319777"/>
            <a:chExt cx="6705598" cy="101422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1219200" y="4319777"/>
              <a:ext cx="2133597" cy="101422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1200" y="4319777"/>
              <a:ext cx="2133598" cy="101422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sz="2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72" name="Cloud 71"/>
          <p:cNvSpPr/>
          <p:nvPr/>
        </p:nvSpPr>
        <p:spPr>
          <a:xfrm>
            <a:off x="609600" y="3009898"/>
            <a:ext cx="7848600" cy="342900"/>
          </a:xfrm>
          <a:prstGeom prst="cloud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P3 System Architecture</a:t>
            </a:r>
            <a:endParaRPr lang="en-US" dirty="0">
              <a:latin typeface="+mj-lt"/>
            </a:endParaRPr>
          </a:p>
        </p:txBody>
      </p:sp>
      <p:pic>
        <p:nvPicPr>
          <p:cNvPr id="24" name="Picture 27" descr="j0439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4011384"/>
            <a:ext cx="1295400" cy="10702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19202" y="4239984"/>
            <a:ext cx="2133598" cy="990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581398"/>
            <a:ext cx="979712" cy="50618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Sender</a:t>
            </a:r>
          </a:p>
        </p:txBody>
      </p:sp>
      <p:pic>
        <p:nvPicPr>
          <p:cNvPr id="31" name="Picture 27" descr="j0439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760" y="4056836"/>
            <a:ext cx="1262055" cy="104270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7924800" y="3630384"/>
            <a:ext cx="1181102" cy="34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Recipients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91200" y="4239984"/>
            <a:ext cx="2133598" cy="990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230" y="1212402"/>
            <a:ext cx="902770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PSPs</a:t>
            </a:r>
            <a:endParaRPr lang="en-US" sz="2800" b="1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52800" y="3630384"/>
            <a:ext cx="2438400" cy="590931"/>
            <a:chOff x="3352800" y="4343400"/>
            <a:chExt cx="2438400" cy="590931"/>
          </a:xfrm>
        </p:grpSpPr>
        <p:sp>
          <p:nvSpPr>
            <p:cNvPr id="10" name="Rectangle 9"/>
            <p:cNvSpPr/>
            <p:nvPr/>
          </p:nvSpPr>
          <p:spPr>
            <a:xfrm>
              <a:off x="3505200" y="4343400"/>
              <a:ext cx="210704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P3 Trusted </a:t>
              </a:r>
              <a:endParaRPr lang="en-US" b="1" dirty="0" smtClean="0">
                <a:latin typeface="+mj-lt"/>
              </a:endParaRPr>
            </a:p>
            <a:p>
              <a:pPr algn="ctr"/>
              <a:r>
                <a:rPr lang="en-US" b="1" dirty="0" smtClean="0">
                  <a:latin typeface="+mj-lt"/>
                </a:rPr>
                <a:t>On-device Proxy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352800" y="4464239"/>
              <a:ext cx="457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290607" y="4464239"/>
              <a:ext cx="5005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35369" y="4333164"/>
            <a:ext cx="1336431" cy="838201"/>
            <a:chOff x="1856334" y="5562598"/>
            <a:chExt cx="1336431" cy="922021"/>
          </a:xfrm>
        </p:grpSpPr>
        <p:sp>
          <p:nvSpPr>
            <p:cNvPr id="34" name="Rectangle 33"/>
            <p:cNvSpPr/>
            <p:nvPr/>
          </p:nvSpPr>
          <p:spPr>
            <a:xfrm>
              <a:off x="1856334" y="6121753"/>
              <a:ext cx="1336431" cy="362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b="1" i="1" dirty="0" smtClean="0">
                  <a:solidFill>
                    <a:srgbClr val="0070C0"/>
                  </a:solidFill>
                  <a:latin typeface="+mj-lt"/>
                </a:rPr>
                <a:t>PSPs’ Apps</a:t>
              </a:r>
            </a:p>
          </p:txBody>
        </p:sp>
        <p:pic>
          <p:nvPicPr>
            <p:cNvPr id="37" name="Picture 2" descr="http://www.stolaf.edu/services/hr/facebook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365" y="5562598"/>
              <a:ext cx="480332" cy="480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ounded Rectangle 40"/>
          <p:cNvSpPr/>
          <p:nvPr/>
        </p:nvSpPr>
        <p:spPr>
          <a:xfrm>
            <a:off x="220980" y="5410200"/>
            <a:ext cx="8549640" cy="1189563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j-lt"/>
              </a:rPr>
              <a:t>P3 can be implemented with existing PSPs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+mj-lt"/>
              </a:rPr>
              <a:t>w</a:t>
            </a:r>
            <a:r>
              <a:rPr lang="en-US" sz="3200" dirty="0" smtClean="0">
                <a:latin typeface="+mj-lt"/>
              </a:rPr>
              <a:t>ithout causing infrastructure changes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163976" y="4333164"/>
            <a:ext cx="1336431" cy="838201"/>
            <a:chOff x="1896776" y="5562598"/>
            <a:chExt cx="1336431" cy="922021"/>
          </a:xfrm>
        </p:grpSpPr>
        <p:sp>
          <p:nvSpPr>
            <p:cNvPr id="56" name="Rectangle 55"/>
            <p:cNvSpPr/>
            <p:nvPr/>
          </p:nvSpPr>
          <p:spPr>
            <a:xfrm>
              <a:off x="1896776" y="6121753"/>
              <a:ext cx="1336431" cy="362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r>
                <a:rPr lang="en-US" b="1" i="1" dirty="0" smtClean="0">
                  <a:solidFill>
                    <a:srgbClr val="0070C0"/>
                  </a:solidFill>
                  <a:latin typeface="+mj-lt"/>
                </a:rPr>
                <a:t>PSPs’ Apps</a:t>
              </a:r>
            </a:p>
          </p:txBody>
        </p:sp>
        <p:pic>
          <p:nvPicPr>
            <p:cNvPr id="58" name="Picture 2" descr="http://www.stolaf.edu/services/hr/facebook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068" y="5562598"/>
              <a:ext cx="480332" cy="480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Rectangle 61"/>
          <p:cNvSpPr/>
          <p:nvPr/>
        </p:nvSpPr>
        <p:spPr>
          <a:xfrm>
            <a:off x="3886200" y="2057400"/>
            <a:ext cx="2128685" cy="76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Encrypted</a:t>
            </a:r>
          </a:p>
          <a:p>
            <a:pPr algn="ctr"/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ecret </a:t>
            </a: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arts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6200" y="1357427"/>
            <a:ext cx="2128685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Public </a:t>
            </a: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arts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24115" y="3775986"/>
            <a:ext cx="2128685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P3 encryption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96115" y="3782784"/>
            <a:ext cx="2128685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+mj-lt"/>
              </a:rPr>
              <a:t>P3 decryption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1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2" grpId="0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on Android Phone</a:t>
            </a:r>
            <a:endParaRPr lang="en-US" sz="2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143001"/>
            <a:ext cx="2057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143001"/>
            <a:ext cx="20574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67206"/>
              </p:ext>
            </p:extLst>
          </p:nvPr>
        </p:nvGraphicFramePr>
        <p:xfrm>
          <a:off x="1600201" y="5105400"/>
          <a:ext cx="5638799" cy="1371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68907"/>
                <a:gridCol w="1574876"/>
                <a:gridCol w="1695016"/>
              </a:tblGrid>
              <a:tr h="279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Category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Stdev</a:t>
                      </a:r>
                      <a:endParaRPr lang="en-US" sz="2400" dirty="0"/>
                    </a:p>
                  </a:txBody>
                  <a:tcPr anchor="ctr"/>
                </a:tc>
              </a:tr>
              <a:tr h="279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P3 Encryption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152.7 </a:t>
                      </a:r>
                      <a:r>
                        <a:rPr lang="en-US" sz="2400" dirty="0" err="1" smtClean="0"/>
                        <a:t>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20.87</a:t>
                      </a:r>
                      <a:endParaRPr lang="en-US" sz="2400" dirty="0"/>
                    </a:p>
                  </a:txBody>
                  <a:tcPr anchor="ctr"/>
                </a:tc>
              </a:tr>
              <a:tr h="279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P3 Decryption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191.85 </a:t>
                      </a:r>
                      <a:r>
                        <a:rPr lang="en-US" sz="2400" dirty="0" err="1" smtClean="0"/>
                        <a:t>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24.83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" y="2133600"/>
            <a:ext cx="1981200" cy="533400"/>
            <a:chOff x="304800" y="2133600"/>
            <a:chExt cx="1981200" cy="533400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304800" y="2133600"/>
              <a:ext cx="1371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b="1" i="1" dirty="0" smtClean="0">
                  <a:solidFill>
                    <a:schemeClr val="accent1"/>
                  </a:solidFill>
                </a:rPr>
                <a:t>With P3</a:t>
              </a:r>
              <a:endParaRPr lang="en-US" sz="2200" dirty="0" smtClean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76400" y="23622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858000" y="2133600"/>
            <a:ext cx="1981200" cy="533400"/>
            <a:chOff x="6858000" y="2133600"/>
            <a:chExt cx="1981200" cy="53340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7315200" y="2133600"/>
              <a:ext cx="1524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200" b="1" i="1" dirty="0" smtClean="0"/>
                <a:t>Without P3</a:t>
              </a:r>
              <a:endParaRPr lang="en-US" sz="2200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858000" y="2362200"/>
              <a:ext cx="4580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220980" y="3006334"/>
            <a:ext cx="8549640" cy="98311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P3 is practical and can be added to Facebook</a:t>
            </a:r>
          </a:p>
        </p:txBody>
      </p:sp>
    </p:spTree>
    <p:extLst>
      <p:ext uri="{BB962C8B-B14F-4D97-AF65-F5344CB8AC3E}">
        <p14:creationId xmlns:p14="http://schemas.microsoft.com/office/powerpoint/2010/main" val="8927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Evaluating Privacy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468467"/>
            <a:ext cx="7772400" cy="812487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P3 preserves privacy against algorithmic attacks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38200" y="1142999"/>
            <a:ext cx="5181600" cy="10668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Objective metric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1"/>
                </a:solidFill>
              </a:rPr>
              <a:t>PSNR</a:t>
            </a:r>
            <a:endParaRPr lang="en-US" sz="28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2362200"/>
            <a:ext cx="7162800" cy="222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b="1" dirty="0" smtClean="0"/>
              <a:t>Computer vision algorithms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2"/>
                </a:solidFill>
              </a:rPr>
              <a:t>SIFT feature detection</a:t>
            </a:r>
            <a:endParaRPr lang="en-US" sz="28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Edge detection: Canny</a:t>
            </a:r>
            <a:endParaRPr lang="en-US" sz="28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5"/>
                </a:solidFill>
              </a:rPr>
              <a:t>Face detection: </a:t>
            </a:r>
            <a:r>
              <a:rPr lang="en-US" sz="2800" b="1" i="1" dirty="0" err="1" smtClean="0">
                <a:solidFill>
                  <a:schemeClr val="accent5"/>
                </a:solidFill>
              </a:rPr>
              <a:t>Haar</a:t>
            </a:r>
            <a:endParaRPr lang="en-US" sz="28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Face recognition: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EigenFace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838200" y="4419600"/>
            <a:ext cx="5791200" cy="64541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hypersonictechnologies.com/wp-content/uploads/2012/10/How-to-select-a-cost-effective-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16" y="4427964"/>
            <a:ext cx="2033184" cy="12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Cloud-based Photo </a:t>
            </a:r>
            <a:r>
              <a:rPr lang="en-US" dirty="0"/>
              <a:t>S</a:t>
            </a:r>
            <a:r>
              <a:rPr lang="en-US" sz="3600" dirty="0" smtClean="0"/>
              <a:t>haring </a:t>
            </a:r>
            <a:r>
              <a:rPr lang="en-US" dirty="0" smtClean="0"/>
              <a:t>S</a:t>
            </a:r>
            <a:r>
              <a:rPr lang="en-US" sz="3600" dirty="0" smtClean="0"/>
              <a:t>ervices (PSPs)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3882748"/>
            <a:ext cx="1295400" cy="1146452"/>
            <a:chOff x="612337" y="4495800"/>
            <a:chExt cx="1295400" cy="1146452"/>
          </a:xfrm>
        </p:grpSpPr>
        <p:pic>
          <p:nvPicPr>
            <p:cNvPr id="13" name="Picture 27" descr="j043983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337" y="4572000"/>
              <a:ext cx="1295400" cy="1070252"/>
            </a:xfrm>
            <a:prstGeom prst="rect">
              <a:avLst/>
            </a:prstGeom>
          </p:spPr>
        </p:pic>
        <p:pic>
          <p:nvPicPr>
            <p:cNvPr id="15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678" y="4495800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32478" y="4114800"/>
            <a:ext cx="1488723" cy="1524000"/>
            <a:chOff x="6168928" y="4460301"/>
            <a:chExt cx="1488723" cy="1524000"/>
          </a:xfrm>
        </p:grpSpPr>
        <p:pic>
          <p:nvPicPr>
            <p:cNvPr id="20" name="Picture 2" descr="http://remarketing.ts.fujitsu.com/images/tablet_p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11" y="4536501"/>
              <a:ext cx="138234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928" y="4460301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6" y="3581400"/>
            <a:ext cx="1892732" cy="13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f-china-factory.com/img/umpc-laptop/lapto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94647"/>
            <a:ext cx="1834100" cy="15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dragon\AppData\Local\Microsoft\Windows\Temporary Internet Files\Content.IE5\OU2RKY8E\MC90044148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7478"/>
            <a:ext cx="477322" cy="4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84" y="1193000"/>
            <a:ext cx="893286" cy="9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1219200"/>
            <a:ext cx="8458200" cy="2209800"/>
            <a:chOff x="228600" y="1295400"/>
            <a:chExt cx="8458200" cy="2209800"/>
          </a:xfrm>
        </p:grpSpPr>
        <p:sp>
          <p:nvSpPr>
            <p:cNvPr id="27" name="Cloud 26"/>
            <p:cNvSpPr/>
            <p:nvPr/>
          </p:nvSpPr>
          <p:spPr>
            <a:xfrm>
              <a:off x="228600" y="2590798"/>
              <a:ext cx="8458200" cy="914402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05000" y="1295400"/>
              <a:ext cx="5105400" cy="1684780"/>
              <a:chOff x="2057400" y="1600200"/>
              <a:chExt cx="5105400" cy="168478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068291" y="1600200"/>
                <a:ext cx="5094509" cy="1676400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26" tIns="45712" rIns="91426" bIns="45712"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sz="2800" b="1" i="1" dirty="0" smtClean="0"/>
              </a:p>
              <a:p>
                <a:pPr algn="ctr"/>
                <a:r>
                  <a:rPr lang="en-US" sz="4000" b="1" i="1" dirty="0" smtClean="0"/>
                  <a:t>PSPs</a:t>
                </a:r>
                <a:endParaRPr lang="en-US" sz="4000" b="1" i="1" dirty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pic>
            <p:nvPicPr>
              <p:cNvPr id="66" name="Picture 6" descr="https://encrypted-tbn2.google.com/images?q=tbn:ANd9GcSIsBYAKS-RqSrbX9JyFmJqhQDhIE2UVFFUhVHe1jSV6QlUWkc9tQ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30370" y="2635208"/>
                <a:ext cx="1284630" cy="565192"/>
              </a:xfrm>
              <a:prstGeom prst="rect">
                <a:avLst/>
              </a:prstGeom>
              <a:noFill/>
              <a:ln w="317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2" descr="https://encrypted-tbn0.google.com/images?q=tbn:ANd9GcSbuOO9JH2FCn28brf68pnhHZezusKuWZ_HzhQPHNlIjtYhYbMx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2667000"/>
                <a:ext cx="1638989" cy="617980"/>
              </a:xfrm>
              <a:prstGeom prst="rect">
                <a:avLst/>
              </a:prstGeom>
              <a:noFill/>
              <a:ln w="317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4" descr="https://encrypted-tbn1.google.com/images?q=tbn:ANd9GcRejEt9lEmJn9XZYPr5aPBO1GR5m--ySvxAk0W8Cesjp4OLf-_GZA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5494" y="2563319"/>
                <a:ext cx="783440" cy="679415"/>
              </a:xfrm>
              <a:prstGeom prst="rect">
                <a:avLst/>
              </a:prstGeom>
              <a:noFill/>
              <a:ln w="317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Rounded Rectangle 49"/>
          <p:cNvSpPr/>
          <p:nvPr/>
        </p:nvSpPr>
        <p:spPr>
          <a:xfrm>
            <a:off x="381000" y="5875020"/>
            <a:ext cx="8305800" cy="754380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However, there are serious privacy concerns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8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2545978"/>
            <a:ext cx="8001000" cy="3609082"/>
            <a:chOff x="1046529" y="2486918"/>
            <a:chExt cx="8001000" cy="3609082"/>
          </a:xfrm>
        </p:grpSpPr>
        <p:sp>
          <p:nvSpPr>
            <p:cNvPr id="2" name="Rounded Rectangle 1"/>
            <p:cNvSpPr/>
            <p:nvPr/>
          </p:nvSpPr>
          <p:spPr>
            <a:xfrm>
              <a:off x="1046529" y="2486918"/>
              <a:ext cx="7540424" cy="7306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4 probing (testing) sets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46529" y="3429000"/>
              <a:ext cx="8001000" cy="7306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3200" b="1" dirty="0">
                  <a:solidFill>
                    <a:schemeClr val="accent2"/>
                  </a:solidFill>
                </a:rPr>
                <a:t>2 distance metrics (Euclidean, </a:t>
              </a:r>
              <a:r>
                <a:rPr lang="en-US" sz="3200" b="1" dirty="0" err="1">
                  <a:solidFill>
                    <a:schemeClr val="accent2"/>
                  </a:solidFill>
                </a:rPr>
                <a:t>MahCosine</a:t>
              </a:r>
              <a:r>
                <a:rPr lang="en-US" sz="3200" b="1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46529" y="4391918"/>
              <a:ext cx="7540424" cy="7306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Different 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</a:rPr>
                <a:t>P3 thresholds from 1 to </a:t>
              </a: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100</a:t>
              </a:r>
              <a:endParaRPr lang="en-US" sz="3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46529" y="5365378"/>
              <a:ext cx="7540424" cy="7306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3200" b="1" dirty="0" smtClean="0">
                  <a:solidFill>
                    <a:schemeClr val="accent4"/>
                  </a:solidFill>
                </a:rPr>
                <a:t>Public parts as a training </a:t>
              </a:r>
              <a:r>
                <a:rPr lang="en-US" sz="3200" b="1" dirty="0">
                  <a:solidFill>
                    <a:schemeClr val="accent4"/>
                  </a:solidFill>
                </a:rPr>
                <a:t>s</a:t>
              </a:r>
              <a:r>
                <a:rPr lang="en-US" sz="3200" b="1" dirty="0" smtClean="0">
                  <a:solidFill>
                    <a:schemeClr val="accent4"/>
                  </a:solidFill>
                </a:rPr>
                <a:t>et</a:t>
              </a:r>
              <a:endParaRPr lang="en-US" sz="3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Results: Face Recognition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398" y="1271778"/>
            <a:ext cx="8153402" cy="1014222"/>
          </a:xfrm>
          <a:prstGeom prst="roundRect">
            <a:avLst/>
          </a:pr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1998" y="1371600"/>
            <a:ext cx="7848602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err="1" smtClean="0"/>
              <a:t>EigenFace</a:t>
            </a:r>
            <a:r>
              <a:rPr lang="en-US" sz="2400" dirty="0"/>
              <a:t> </a:t>
            </a:r>
            <a:r>
              <a:rPr lang="en-US" sz="2400" dirty="0" smtClean="0"/>
              <a:t>[Turk et al. 1991] with the Color FERET database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CSU’s face recognition evaluation system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21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P3 Successfully Breaks Face </a:t>
            </a:r>
            <a:r>
              <a:rPr lang="en-US" dirty="0"/>
              <a:t>Recognition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95842" y="1066800"/>
            <a:ext cx="6681358" cy="5705503"/>
            <a:chOff x="1395842" y="1295400"/>
            <a:chExt cx="6681358" cy="5705503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842" y="1295400"/>
              <a:ext cx="6681358" cy="5705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38600" y="1828800"/>
              <a:ext cx="3602654" cy="136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2542862" y="3079540"/>
            <a:ext cx="4387317" cy="1308519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Face recognition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doesn’t work</a:t>
            </a:r>
          </a:p>
        </p:txBody>
      </p:sp>
      <p:sp>
        <p:nvSpPr>
          <p:cNvPr id="11" name="Oval 10"/>
          <p:cNvSpPr/>
          <p:nvPr/>
        </p:nvSpPr>
        <p:spPr>
          <a:xfrm>
            <a:off x="7543800" y="3733800"/>
            <a:ext cx="317593" cy="2798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05263" y="5230615"/>
            <a:ext cx="317593" cy="279848"/>
          </a:xfrm>
          <a:prstGeom prst="ellipse">
            <a:avLst/>
          </a:prstGeom>
          <a:noFill/>
          <a:ln w="63500">
            <a:solidFill>
              <a:srgbClr val="000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20544" y="5867400"/>
            <a:ext cx="317593" cy="279848"/>
          </a:xfrm>
          <a:prstGeom prst="ellipse">
            <a:avLst/>
          </a:prstGeom>
          <a:noFill/>
          <a:ln w="63500">
            <a:solidFill>
              <a:srgbClr val="000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 and Contributions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1143000"/>
            <a:ext cx="780549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Our algorithm and system, collectively called P3,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provides privacy-preserving photo sharing</a:t>
            </a:r>
            <a:endParaRPr lang="en-US" sz="2400" b="1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5050871"/>
            <a:ext cx="8382000" cy="1730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Propose a novel photo encryption/decryption algorithm.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Transparent system design that can work with existing PSPs.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A complete prototype and extensive privacy evaluation using computer vision-based recognition algorithms.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2362200"/>
            <a:ext cx="8496505" cy="2819400"/>
            <a:chOff x="152400" y="1981200"/>
            <a:chExt cx="8496505" cy="2819400"/>
          </a:xfrm>
        </p:grpSpPr>
        <p:pic>
          <p:nvPicPr>
            <p:cNvPr id="12" name="Picture 6" descr="C:\Users\Public\Pictures\Nokia-Lumia-920-1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5052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Public\Pictures\iphone_5_vs_galaxy_s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443423"/>
              <a:ext cx="1105105" cy="97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ublic\Pictures\Microsoft-Surfa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429000"/>
              <a:ext cx="1352096" cy="108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ttp://corruptioncrimecompliance.com/files/2013/01/cloud-co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014" y="1981200"/>
              <a:ext cx="2419350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http://www.hlregulation.com/files/2012/05/Cloud-Loc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614" y="2053361"/>
              <a:ext cx="1585189" cy="158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Public\Pictures\galaxy_camera_white_0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337961"/>
              <a:ext cx="1428206" cy="123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ircular Arrow 29"/>
            <p:cNvSpPr/>
            <p:nvPr/>
          </p:nvSpPr>
          <p:spPr>
            <a:xfrm>
              <a:off x="1195726" y="2889980"/>
              <a:ext cx="6500474" cy="1910620"/>
            </a:xfrm>
            <a:prstGeom prst="circularArrow">
              <a:avLst>
                <a:gd name="adj1" fmla="val 12500"/>
                <a:gd name="adj2" fmla="val 987147"/>
                <a:gd name="adj3" fmla="val 20457681"/>
                <a:gd name="adj4" fmla="val 10800000"/>
                <a:gd name="adj5" fmla="val 5974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3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proprofs.com/quiz-school/upload/yuiupload/1458266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5" y="4252928"/>
            <a:ext cx="1153896" cy="11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of Privacy </a:t>
            </a:r>
            <a:r>
              <a:rPr lang="en-US" dirty="0" smtClean="0"/>
              <a:t>Infringement by PSPs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243" y="4419600"/>
            <a:ext cx="782957" cy="1143000"/>
            <a:chOff x="1124779" y="4499252"/>
            <a:chExt cx="782957" cy="1143000"/>
          </a:xfrm>
        </p:grpSpPr>
        <p:pic>
          <p:nvPicPr>
            <p:cNvPr id="13" name="Picture 27" descr="j043983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4901" y="5012002"/>
              <a:ext cx="762835" cy="630250"/>
            </a:xfrm>
            <a:prstGeom prst="rect">
              <a:avLst/>
            </a:prstGeom>
          </p:spPr>
        </p:pic>
        <p:pic>
          <p:nvPicPr>
            <p:cNvPr id="15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79" y="4499252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733800" y="3657600"/>
            <a:ext cx="5247739" cy="1676400"/>
            <a:chOff x="3733800" y="3694647"/>
            <a:chExt cx="5247739" cy="1676400"/>
          </a:xfrm>
        </p:grpSpPr>
        <p:pic>
          <p:nvPicPr>
            <p:cNvPr id="2054" name="Picture 6" descr="http://www.hypersonictechnologies.com/wp-content/uploads/2012/10/How-to-select-a-cost-effective-deskto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355" y="4160211"/>
              <a:ext cx="2033184" cy="121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remarketing.ts.fujitsu.com/images/tablet_p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923247"/>
              <a:ext cx="138234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bf-china-factory.com/img/umpc-laptop/lapto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539" y="3694647"/>
              <a:ext cx="1834100" cy="156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28600" y="1219200"/>
            <a:ext cx="8458200" cy="2209800"/>
            <a:chOff x="228600" y="1295400"/>
            <a:chExt cx="8458200" cy="2209800"/>
          </a:xfrm>
        </p:grpSpPr>
        <p:sp>
          <p:nvSpPr>
            <p:cNvPr id="27" name="Cloud 26"/>
            <p:cNvSpPr/>
            <p:nvPr/>
          </p:nvSpPr>
          <p:spPr>
            <a:xfrm>
              <a:off x="228600" y="2590798"/>
              <a:ext cx="8458200" cy="914402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15891" y="1295400"/>
              <a:ext cx="2618009" cy="1676400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dirty="0" smtClean="0"/>
            </a:p>
            <a:p>
              <a:r>
                <a:rPr lang="en-US" sz="2400" b="1" i="1" dirty="0" smtClean="0"/>
                <a:t> PSPs</a:t>
              </a:r>
            </a:p>
            <a:p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1000" y="5875020"/>
            <a:ext cx="8305800" cy="754380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Today we have no choice but to trust PSPs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51578" y="4142378"/>
            <a:ext cx="1039222" cy="1039222"/>
            <a:chOff x="1551578" y="4142378"/>
            <a:chExt cx="1039222" cy="1039222"/>
          </a:xfrm>
        </p:grpSpPr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1578" y="4142378"/>
              <a:ext cx="1039222" cy="1039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676400" y="4572000"/>
              <a:ext cx="685800" cy="1565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89978" y="3505200"/>
            <a:ext cx="4620622" cy="1524000"/>
            <a:chOff x="3989978" y="3505200"/>
            <a:chExt cx="4620622" cy="1524000"/>
          </a:xfrm>
        </p:grpSpPr>
        <p:grpSp>
          <p:nvGrpSpPr>
            <p:cNvPr id="29" name="Group 28"/>
            <p:cNvGrpSpPr/>
            <p:nvPr/>
          </p:nvGrpSpPr>
          <p:grpSpPr>
            <a:xfrm>
              <a:off x="3989978" y="3810000"/>
              <a:ext cx="1039222" cy="1039222"/>
              <a:chOff x="1551578" y="4142378"/>
              <a:chExt cx="1039222" cy="1039222"/>
            </a:xfrm>
          </p:grpSpPr>
          <p:pic>
            <p:nvPicPr>
              <p:cNvPr id="30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1578" y="4142378"/>
                <a:ext cx="1039222" cy="1039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676400" y="4572000"/>
                <a:ext cx="685800" cy="1565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818778" y="3505200"/>
              <a:ext cx="1039222" cy="1039222"/>
              <a:chOff x="1551578" y="4142378"/>
              <a:chExt cx="1039222" cy="1039222"/>
            </a:xfrm>
          </p:grpSpPr>
          <p:pic>
            <p:nvPicPr>
              <p:cNvPr id="33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1578" y="4142378"/>
                <a:ext cx="1039222" cy="1039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676400" y="4572000"/>
                <a:ext cx="685800" cy="1565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571378" y="3989978"/>
              <a:ext cx="1039222" cy="1039222"/>
              <a:chOff x="1551578" y="4142378"/>
              <a:chExt cx="1039222" cy="1039222"/>
            </a:xfrm>
          </p:grpSpPr>
          <p:pic>
            <p:nvPicPr>
              <p:cNvPr id="36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1578" y="4142378"/>
                <a:ext cx="1039222" cy="1039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676400" y="4572000"/>
                <a:ext cx="685800" cy="1565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9201"/>
            <a:ext cx="952500" cy="100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4800600" y="990600"/>
            <a:ext cx="4076700" cy="1143000"/>
          </a:xfrm>
          <a:prstGeom prst="cloudCallout">
            <a:avLst>
              <a:gd name="adj1" fmla="val -60569"/>
              <a:gd name="adj2" fmla="val -29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/>
              <a:t>Alice must be interested </a:t>
            </a:r>
          </a:p>
          <a:p>
            <a:pPr algn="ctr"/>
            <a:r>
              <a:rPr lang="en-US" sz="2000" dirty="0" smtClean="0"/>
              <a:t>in this handsome guy.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15191" y="2113808"/>
            <a:ext cx="3962109" cy="1128155"/>
            <a:chOff x="4915191" y="2113808"/>
            <a:chExt cx="3962109" cy="11281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191" y="2206836"/>
              <a:ext cx="952500" cy="100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Cloud Callout 41"/>
            <p:cNvSpPr/>
            <p:nvPr/>
          </p:nvSpPr>
          <p:spPr>
            <a:xfrm>
              <a:off x="6172200" y="2113808"/>
              <a:ext cx="2705100" cy="1128155"/>
            </a:xfrm>
            <a:prstGeom prst="cloudCallout">
              <a:avLst>
                <a:gd name="adj1" fmla="val -60831"/>
                <a:gd name="adj2" fmla="val -1199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Image link is</a:t>
              </a:r>
            </a:p>
            <a:p>
              <a:pPr algn="ctr"/>
              <a:r>
                <a:rPr lang="en-US" sz="2000" dirty="0" smtClean="0"/>
                <a:t> open to public.</a:t>
              </a:r>
              <a:endParaRPr lang="en-US" sz="2000" dirty="0"/>
            </a:p>
          </p:txBody>
        </p:sp>
      </p:grpSp>
      <p:sp>
        <p:nvSpPr>
          <p:cNvPr id="45" name="Content Placeholder 69"/>
          <p:cNvSpPr>
            <a:spLocks noGrp="1"/>
          </p:cNvSpPr>
          <p:nvPr>
            <p:ph sz="half" idx="4294967295"/>
          </p:nvPr>
        </p:nvSpPr>
        <p:spPr>
          <a:xfrm>
            <a:off x="141505" y="3810000"/>
            <a:ext cx="925295" cy="33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+mn-lt"/>
              </a:rPr>
              <a:t>Alice</a:t>
            </a:r>
          </a:p>
        </p:txBody>
      </p:sp>
      <p:sp>
        <p:nvSpPr>
          <p:cNvPr id="46" name="Content Placeholder 69"/>
          <p:cNvSpPr>
            <a:spLocks noGrp="1"/>
          </p:cNvSpPr>
          <p:nvPr>
            <p:ph sz="half" idx="4294967295"/>
          </p:nvPr>
        </p:nvSpPr>
        <p:spPr>
          <a:xfrm>
            <a:off x="5534025" y="5378450"/>
            <a:ext cx="1247775" cy="33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+mn-lt"/>
              </a:rPr>
              <a:t>Friends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1722" y="3241203"/>
            <a:ext cx="1885745" cy="49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Link Leakage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3405423" y="2326803"/>
            <a:ext cx="1170899" cy="49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65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07361 -0.34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7206"/>
            <a:ext cx="6460777" cy="10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These Privacy </a:t>
            </a:r>
            <a:r>
              <a:rPr lang="en-US" dirty="0"/>
              <a:t>C</a:t>
            </a:r>
            <a:r>
              <a:rPr lang="en-US" sz="3600" dirty="0" smtClean="0"/>
              <a:t>oncerns </a:t>
            </a:r>
            <a:r>
              <a:rPr lang="en-US" dirty="0"/>
              <a:t>A</a:t>
            </a:r>
            <a:r>
              <a:rPr lang="en-US" sz="3600" dirty="0" smtClean="0"/>
              <a:t>re </a:t>
            </a:r>
            <a:r>
              <a:rPr lang="en-US" dirty="0"/>
              <a:t>R</a:t>
            </a:r>
            <a:r>
              <a:rPr lang="en-US" sz="3600" dirty="0" smtClean="0"/>
              <a:t>eal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2362200"/>
            <a:ext cx="7201803" cy="2231977"/>
            <a:chOff x="457200" y="4762454"/>
            <a:chExt cx="7201803" cy="22319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62454"/>
              <a:ext cx="6920642" cy="1012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103487"/>
              <a:ext cx="7201803" cy="89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6877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990600"/>
            <a:ext cx="8305800" cy="5638800"/>
          </a:xfrm>
          <a:prstGeom prst="rect">
            <a:avLst/>
          </a:prstGeom>
          <a:solidFill>
            <a:schemeClr val="bg2">
              <a:lumMod val="40000"/>
              <a:lumOff val="60000"/>
              <a:alpha val="13000"/>
            </a:schemeClr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1" y="5943600"/>
            <a:ext cx="3429000" cy="381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NBC </a:t>
            </a:r>
            <a:r>
              <a:rPr lang="en-US" sz="1600" b="1" dirty="0">
                <a:solidFill>
                  <a:schemeClr val="bg1"/>
                </a:solidFill>
              </a:rPr>
              <a:t>News, </a:t>
            </a:r>
            <a:r>
              <a:rPr lang="en-US" sz="1600" b="1" dirty="0" smtClean="0">
                <a:solidFill>
                  <a:schemeClr val="bg1"/>
                </a:solidFill>
              </a:rPr>
              <a:t>December 19,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1905000"/>
            <a:ext cx="3429001" cy="381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CNN.com, August 9, 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3168554"/>
            <a:ext cx="3428999" cy="381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Wall Street Journal, June 8, 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4267200"/>
            <a:ext cx="3428999" cy="38100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York Times, August 15, 2012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proprofs.com/quiz-school/upload/yuiupload/1458266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43921"/>
            <a:ext cx="1153896" cy="11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Cloud-side Processing for Mobile </a:t>
            </a:r>
            <a:r>
              <a:rPr lang="en-US" dirty="0"/>
              <a:t>D</a:t>
            </a:r>
            <a:r>
              <a:rPr lang="en-US" sz="3600" dirty="0" smtClean="0"/>
              <a:t>evices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81200" y="3467100"/>
            <a:ext cx="7162800" cy="2400300"/>
            <a:chOff x="1981200" y="3314700"/>
            <a:chExt cx="7162800" cy="2400300"/>
          </a:xfrm>
        </p:grpSpPr>
        <p:pic>
          <p:nvPicPr>
            <p:cNvPr id="26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00640"/>
              <a:ext cx="2671046" cy="191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981200" y="3314700"/>
              <a:ext cx="7162800" cy="24003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2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550922"/>
              <a:ext cx="478392" cy="1064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091729"/>
              <a:ext cx="1094559" cy="141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94473"/>
              <a:ext cx="637322" cy="1194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4" descr="http://images.apple.com/imac/images/osx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15226"/>
              <a:ext cx="2895600" cy="216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1981200" y="3325251"/>
              <a:ext cx="1981200" cy="4085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Friends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078"/>
            <a:ext cx="1655175" cy="11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57629" y="1143000"/>
            <a:ext cx="8458200" cy="2133600"/>
            <a:chOff x="228600" y="1066800"/>
            <a:chExt cx="8458200" cy="2133600"/>
          </a:xfrm>
        </p:grpSpPr>
        <p:sp>
          <p:nvSpPr>
            <p:cNvPr id="37" name="Cloud 36"/>
            <p:cNvSpPr/>
            <p:nvPr/>
          </p:nvSpPr>
          <p:spPr>
            <a:xfrm>
              <a:off x="228600" y="2514600"/>
              <a:ext cx="8458200" cy="685800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166918" y="1066800"/>
              <a:ext cx="4738253" cy="1934721"/>
              <a:chOff x="2319318" y="1371600"/>
              <a:chExt cx="4738253" cy="193472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319318" y="1371600"/>
                <a:ext cx="4724399" cy="1934721"/>
              </a:xfrm>
              <a:prstGeom prst="rect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26" tIns="45712" rIns="91426" bIns="45712"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pic>
            <p:nvPicPr>
              <p:cNvPr id="40" name="Picture 12" descr="https://encrypted-tbn0.google.com/images?q=tbn:ANd9GcSbuOO9JH2FCn28brf68pnhHZezusKuWZ_HzhQPHNlIjtYhYbMx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7096" y="1371601"/>
                <a:ext cx="1010475" cy="380999"/>
              </a:xfrm>
              <a:prstGeom prst="rect">
                <a:avLst/>
              </a:prstGeom>
              <a:noFill/>
              <a:ln w="317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7292"/>
            <a:ext cx="424536" cy="2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9" y="1866451"/>
            <a:ext cx="637322" cy="4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0" y="1783436"/>
            <a:ext cx="886679" cy="5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94" y="1642655"/>
            <a:ext cx="1309547" cy="8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6749"/>
            <a:ext cx="2590800" cy="1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0" y="3505200"/>
            <a:ext cx="827587" cy="4085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4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68" y="3853041"/>
            <a:ext cx="2681978" cy="17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www.amrms.com/ssl/iftafoundation/bluepay/Images/Loading_Animation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0" y="2049970"/>
            <a:ext cx="921830" cy="9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1101752" y="5791200"/>
            <a:ext cx="6864297" cy="1014222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Cloud-side processing is often useful </a:t>
            </a:r>
          </a:p>
          <a:p>
            <a:pPr algn="ctr"/>
            <a:r>
              <a:rPr lang="en-US" sz="2800" dirty="0" smtClean="0"/>
              <a:t>for mobile devices in many ways</a:t>
            </a:r>
            <a:endParaRPr lang="en-US" sz="2800" dirty="0"/>
          </a:p>
        </p:txBody>
      </p:sp>
      <p:pic>
        <p:nvPicPr>
          <p:cNvPr id="17412" name="Picture 4" descr="http://images.pcworld.com/images/article/2011/09/flickr-logo-52212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5" y="1602525"/>
            <a:ext cx="996621" cy="3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g.bhs4.com/46/5/465f7437bdc1112e4ee0d58f33afa6f4fc666a3e_large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3725" y="1976504"/>
            <a:ext cx="996621" cy="3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L 0.0625 -0.3847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4.68208E-6 L -0.15643 0.4328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4.68208E-6 L -0.09167 0.4328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16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7 L 0.00834 0.3995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99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0277 L 0.18524 0.3523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77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7 L 0.425 0.3551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1905000"/>
            <a:ext cx="835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600" b="1" dirty="0" smtClean="0">
                <a:latin typeface="Calibri"/>
                <a:cs typeface="Calibri"/>
              </a:rPr>
              <a:t>Question: Can we protect users’ privacy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600" b="1" dirty="0" smtClean="0">
                <a:latin typeface="Calibri"/>
                <a:cs typeface="Calibri"/>
              </a:rPr>
              <a:t>while still performing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3600" b="1" dirty="0" smtClean="0">
                <a:latin typeface="Calibri"/>
                <a:cs typeface="Calibri"/>
              </a:rPr>
              <a:t>cloud-side image transformation?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533400" y="3764281"/>
            <a:ext cx="8153400" cy="4571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51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0" y="3467100"/>
            <a:ext cx="7162800" cy="2400300"/>
            <a:chOff x="1981200" y="3314700"/>
            <a:chExt cx="7162800" cy="2400300"/>
          </a:xfrm>
        </p:grpSpPr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00640"/>
              <a:ext cx="2671046" cy="191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981200" y="3314700"/>
              <a:ext cx="7162800" cy="24003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2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550922"/>
              <a:ext cx="478392" cy="1064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091729"/>
              <a:ext cx="1094559" cy="141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94473"/>
              <a:ext cx="637322" cy="1194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0" name="Picture 24" descr="http://images.apple.com/imac/images/os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15226"/>
              <a:ext cx="2895600" cy="216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981200" y="3325251"/>
              <a:ext cx="1752600" cy="4085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Your Friends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Full </a:t>
            </a:r>
            <a:r>
              <a:rPr lang="en-US" dirty="0" smtClean="0"/>
              <a:t>E</a:t>
            </a:r>
            <a:r>
              <a:rPr lang="en-US" sz="3600" dirty="0" smtClean="0"/>
              <a:t>ncryption?</a:t>
            </a:r>
            <a:endParaRPr lang="en-US" sz="3600" dirty="0"/>
          </a:p>
        </p:txBody>
      </p:sp>
      <p:pic>
        <p:nvPicPr>
          <p:cNvPr id="2050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078"/>
            <a:ext cx="1655175" cy="11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629" y="1143000"/>
            <a:ext cx="8458200" cy="2133600"/>
            <a:chOff x="228600" y="1066800"/>
            <a:chExt cx="8458200" cy="2133600"/>
          </a:xfrm>
        </p:grpSpPr>
        <p:sp>
          <p:nvSpPr>
            <p:cNvPr id="27" name="Cloud 26"/>
            <p:cNvSpPr/>
            <p:nvPr/>
          </p:nvSpPr>
          <p:spPr>
            <a:xfrm>
              <a:off x="228600" y="2514600"/>
              <a:ext cx="8458200" cy="685800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6918" y="1066800"/>
              <a:ext cx="4738253" cy="1934721"/>
              <a:chOff x="2319318" y="1371600"/>
              <a:chExt cx="4738253" cy="193472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319318" y="1371600"/>
                <a:ext cx="4724399" cy="1934721"/>
              </a:xfrm>
              <a:prstGeom prst="rect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26" tIns="45712" rIns="91426" bIns="45712"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pic>
            <p:nvPicPr>
              <p:cNvPr id="68" name="Picture 12" descr="https://encrypted-tbn0.google.com/images?q=tbn:ANd9GcSbuOO9JH2FCn28brf68pnhHZezusKuWZ_HzhQPHNlIjtYhYbMx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582" y="1371600"/>
                <a:ext cx="1638989" cy="617980"/>
              </a:xfrm>
              <a:prstGeom prst="rect">
                <a:avLst/>
              </a:prstGeom>
              <a:noFill/>
              <a:ln w="317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25" y="1246749"/>
            <a:ext cx="2590800" cy="1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0" y="3505200"/>
            <a:ext cx="990600" cy="4085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You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8400" y="1253866"/>
            <a:ext cx="2630456" cy="1725052"/>
            <a:chOff x="5516763" y="1095434"/>
            <a:chExt cx="2630456" cy="1725052"/>
          </a:xfrm>
        </p:grpSpPr>
        <p:sp>
          <p:nvSpPr>
            <p:cNvPr id="2" name="Rectangle 1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438400" y="1246748"/>
            <a:ext cx="2630456" cy="1725052"/>
            <a:chOff x="5516763" y="1095434"/>
            <a:chExt cx="2630456" cy="1725052"/>
          </a:xfrm>
        </p:grpSpPr>
        <p:sp>
          <p:nvSpPr>
            <p:cNvPr id="33" name="Rectangle 32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438400" y="1246748"/>
            <a:ext cx="2630456" cy="1725052"/>
            <a:chOff x="5516763" y="1095434"/>
            <a:chExt cx="2630456" cy="1725052"/>
          </a:xfrm>
        </p:grpSpPr>
        <p:sp>
          <p:nvSpPr>
            <p:cNvPr id="36" name="Rectangle 35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438400" y="1246748"/>
            <a:ext cx="2630456" cy="1725052"/>
            <a:chOff x="5516763" y="1095434"/>
            <a:chExt cx="2630456" cy="1725052"/>
          </a:xfrm>
        </p:grpSpPr>
        <p:sp>
          <p:nvSpPr>
            <p:cNvPr id="39" name="Rectangle 38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438400" y="1246748"/>
            <a:ext cx="2630456" cy="1725052"/>
            <a:chOff x="5516763" y="1095434"/>
            <a:chExt cx="2630456" cy="1725052"/>
          </a:xfrm>
        </p:grpSpPr>
        <p:sp>
          <p:nvSpPr>
            <p:cNvPr id="48" name="Rectangle 47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153274" y="3637052"/>
            <a:ext cx="7848600" cy="1725899"/>
            <a:chOff x="1143000" y="3428152"/>
            <a:chExt cx="7848600" cy="1725899"/>
          </a:xfrm>
        </p:grpSpPr>
        <p:pic>
          <p:nvPicPr>
            <p:cNvPr id="51" name="Picture 20" descr="C:\Users\dragon\Pictures\Personal\lak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428152"/>
              <a:ext cx="2590800" cy="1725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C:\Users\dragon\Pictures\Personal\lak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28152"/>
              <a:ext cx="2590800" cy="1725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C:\Users\dragon\Pictures\Personal\lak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429000"/>
              <a:ext cx="2590800" cy="1725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C:\Users\dragon\Pictures\Personal\lak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429000"/>
              <a:ext cx="2590800" cy="1725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C:\Users\dragon\Pictures\Personal\lak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29000"/>
              <a:ext cx="2590800" cy="17250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41"/>
          <p:cNvSpPr/>
          <p:nvPr/>
        </p:nvSpPr>
        <p:spPr>
          <a:xfrm>
            <a:off x="758537" y="5666156"/>
            <a:ext cx="7550727" cy="1115644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will lose benefits </a:t>
            </a:r>
          </a:p>
          <a:p>
            <a:pPr algn="ctr"/>
            <a:r>
              <a:rPr lang="en-US" sz="3200" dirty="0" smtClean="0"/>
              <a:t>provided by cloud-side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8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3125 0.3469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73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8125 0.3481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1458 0.3481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7709 0.3481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4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4375 0.348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Goals, Threat Model, and Assumptions</a:t>
            </a:r>
            <a:endParaRPr lang="en-US" sz="3600" dirty="0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228600" y="2362200"/>
            <a:ext cx="4904152" cy="152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 smtClean="0"/>
              <a:t>Privacy and Attack Model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Unauthorized access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lgorithmic recognition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105400" y="2396484"/>
            <a:ext cx="3505200" cy="2024208"/>
            <a:chOff x="5181600" y="1752600"/>
            <a:chExt cx="3505200" cy="2024208"/>
          </a:xfrm>
        </p:grpSpPr>
        <p:sp>
          <p:nvSpPr>
            <p:cNvPr id="31" name="Cloud 30"/>
            <p:cNvSpPr/>
            <p:nvPr/>
          </p:nvSpPr>
          <p:spPr>
            <a:xfrm>
              <a:off x="5181600" y="2590797"/>
              <a:ext cx="3505200" cy="1186011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67400" y="1752600"/>
              <a:ext cx="2427509" cy="1077685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dirty="0" smtClean="0"/>
            </a:p>
            <a:p>
              <a:r>
                <a:rPr lang="en-US" sz="2400" b="1" i="1" dirty="0" smtClean="0"/>
                <a:t> PSPs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35" name="Picture 27" descr="j0439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5029200"/>
            <a:ext cx="930241" cy="742362"/>
          </a:xfrm>
          <a:prstGeom prst="rect">
            <a:avLst/>
          </a:prstGeom>
        </p:spPr>
      </p:pic>
      <p:pic>
        <p:nvPicPr>
          <p:cNvPr id="38" name="Picture 2" descr="http://remarketing.ts.fujitsu.com/images/tablet_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36" y="4863083"/>
            <a:ext cx="967864" cy="1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98" y="4890808"/>
            <a:ext cx="1399302" cy="10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5029200" y="4682484"/>
            <a:ext cx="39624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8600" y="3967392"/>
            <a:ext cx="8049847" cy="2662008"/>
            <a:chOff x="228600" y="2864681"/>
            <a:chExt cx="8049847" cy="2662008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28600" y="2864681"/>
              <a:ext cx="4648200" cy="9856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en-US" sz="2800" b="1" dirty="0" smtClean="0"/>
                <a:t>We trust</a:t>
              </a:r>
              <a:endParaRPr lang="en-US" sz="2400" dirty="0" smtClean="0"/>
            </a:p>
            <a:p>
              <a:pPr lvl="1">
                <a:lnSpc>
                  <a:spcPct val="100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2400" dirty="0"/>
                <a:t>M</a:t>
              </a:r>
              <a:r>
                <a:rPr lang="en-US" sz="2400" dirty="0" smtClean="0"/>
                <a:t>obile devices’ HW and SW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57800" y="4951373"/>
              <a:ext cx="3020647" cy="575316"/>
              <a:chOff x="5257800" y="4951373"/>
              <a:chExt cx="3020647" cy="575316"/>
            </a:xfrm>
          </p:grpSpPr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4951373"/>
                <a:ext cx="582247" cy="575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4951373"/>
                <a:ext cx="582247" cy="575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4951373"/>
                <a:ext cx="582247" cy="575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28600" y="2548884"/>
            <a:ext cx="7618993" cy="3894925"/>
            <a:chOff x="228600" y="1600200"/>
            <a:chExt cx="7618993" cy="3894925"/>
          </a:xfrm>
        </p:grpSpPr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537" y="2631487"/>
              <a:ext cx="612663" cy="64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600200"/>
              <a:ext cx="760993" cy="80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Content Placeholder 1"/>
            <p:cNvSpPr txBox="1">
              <a:spLocks/>
            </p:cNvSpPr>
            <p:nvPr/>
          </p:nvSpPr>
          <p:spPr>
            <a:xfrm>
              <a:off x="228600" y="4309116"/>
              <a:ext cx="4724400" cy="11860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en-US" sz="2800" b="1" dirty="0" smtClean="0"/>
                <a:t>We don’t trust</a:t>
              </a:r>
              <a:endParaRPr lang="en-US" sz="2400" dirty="0" smtClean="0"/>
            </a:p>
            <a:p>
              <a:pPr lvl="1">
                <a:lnSpc>
                  <a:spcPct val="100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2400" dirty="0" smtClean="0"/>
                <a:t>Eavesdropper on the network</a:t>
              </a:r>
              <a:endParaRPr lang="en-US" sz="1800" dirty="0" smtClean="0"/>
            </a:p>
            <a:p>
              <a:pPr lvl="1">
                <a:lnSpc>
                  <a:spcPct val="1000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2400" dirty="0" smtClean="0"/>
                <a:t>“Honest-but-curious</a:t>
              </a:r>
              <a:r>
                <a:rPr lang="en-US" sz="2400" dirty="0"/>
                <a:t>” </a:t>
              </a:r>
              <a:r>
                <a:rPr lang="en-US" sz="2400" dirty="0" smtClean="0"/>
                <a:t>PSPs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469570" y="1159221"/>
            <a:ext cx="6117674" cy="1100606"/>
          </a:xfrm>
          <a:prstGeom prst="roundRect">
            <a:avLst/>
          </a:prstGeom>
          <a:solidFill>
            <a:srgbClr val="224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</a:t>
            </a:r>
            <a:r>
              <a:rPr lang="en-US" sz="3200" dirty="0" smtClean="0"/>
              <a:t>reserving </a:t>
            </a:r>
            <a:r>
              <a:rPr lang="en-US" sz="3200" dirty="0"/>
              <a:t>users’ privacy </a:t>
            </a:r>
            <a:endParaRPr lang="en-US" sz="3200" dirty="0" smtClean="0"/>
          </a:p>
          <a:p>
            <a:pPr algn="ctr"/>
            <a:r>
              <a:rPr lang="en-US" sz="3200" dirty="0" smtClean="0"/>
              <a:t>with cloud-side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36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5827744" y="3886200"/>
            <a:ext cx="3162300" cy="2514600"/>
            <a:chOff x="3465544" y="2983624"/>
            <a:chExt cx="3162300" cy="2731376"/>
          </a:xfrm>
        </p:grpSpPr>
        <p:sp>
          <p:nvSpPr>
            <p:cNvPr id="86" name="Rectangle 85"/>
            <p:cNvSpPr/>
            <p:nvPr/>
          </p:nvSpPr>
          <p:spPr>
            <a:xfrm>
              <a:off x="3465544" y="2983624"/>
              <a:ext cx="3162300" cy="2731376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2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49799" y="3071689"/>
              <a:ext cx="817601" cy="4085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br">
                <a:srgbClr val="3366FF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Bob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57628" y="1371600"/>
            <a:ext cx="8693881" cy="2362200"/>
            <a:chOff x="228599" y="838200"/>
            <a:chExt cx="8693881" cy="2362200"/>
          </a:xfrm>
        </p:grpSpPr>
        <p:sp>
          <p:nvSpPr>
            <p:cNvPr id="90" name="Cloud 89"/>
            <p:cNvSpPr/>
            <p:nvPr/>
          </p:nvSpPr>
          <p:spPr>
            <a:xfrm>
              <a:off x="228599" y="2514600"/>
              <a:ext cx="8693881" cy="685800"/>
            </a:xfrm>
            <a:prstGeom prst="cloud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42770" y="838200"/>
              <a:ext cx="3886201" cy="1934721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95" name="Picture 6" descr="http://catnip.usc.edu/ppis/core/out_image/boat_public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37" y="4648200"/>
            <a:ext cx="2007725" cy="14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/>
          <p:cNvSpPr/>
          <p:nvPr/>
        </p:nvSpPr>
        <p:spPr>
          <a:xfrm>
            <a:off x="2044137" y="4637648"/>
            <a:ext cx="2007725" cy="1496451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Enhancement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Layer (JPEG)</a:t>
            </a:r>
          </a:p>
        </p:txBody>
      </p:sp>
      <p:pic>
        <p:nvPicPr>
          <p:cNvPr id="27" name="Picture 2" descr="http://www.proprofs.com/quiz-school/upload/yuiupload/1458266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3114"/>
            <a:ext cx="1153896" cy="11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High-level </a:t>
            </a:r>
            <a:r>
              <a:rPr lang="en-US" dirty="0"/>
              <a:t>D</a:t>
            </a:r>
            <a:r>
              <a:rPr lang="en-US" sz="3600" dirty="0" smtClean="0"/>
              <a:t>escription of Our Approach</a:t>
            </a:r>
            <a:endParaRPr lang="en-US" sz="3600" dirty="0"/>
          </a:p>
        </p:txBody>
      </p:sp>
      <p:pic>
        <p:nvPicPr>
          <p:cNvPr id="83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23349"/>
            <a:ext cx="2590800" cy="1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43" y="5270157"/>
            <a:ext cx="536386" cy="3571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im.rediff.com/getahead/2012/aug/31sld-samsung-galaxy-camera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678"/>
            <a:ext cx="1655175" cy="11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2777614" y="5235132"/>
            <a:ext cx="540771" cy="428328"/>
            <a:chOff x="5516763" y="1095434"/>
            <a:chExt cx="2630456" cy="1725052"/>
          </a:xfrm>
        </p:grpSpPr>
        <p:sp>
          <p:nvSpPr>
            <p:cNvPr id="99" name="Rectangle 98"/>
            <p:cNvSpPr/>
            <p:nvPr/>
          </p:nvSpPr>
          <p:spPr>
            <a:xfrm>
              <a:off x="5516763" y="1095434"/>
              <a:ext cx="2628900" cy="1725051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4" descr="https://encrypted-tbn1.gstatic.com/images?q=tbn:ANd9GcTMO-AdNiYRh7eV40RorDGU1B3dSDn5m7WyIo5fOvcg3j4pCr9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140868"/>
              <a:ext cx="679618" cy="6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6248400" y="4928580"/>
            <a:ext cx="609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pic>
        <p:nvPicPr>
          <p:cNvPr id="10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94" y="4419600"/>
            <a:ext cx="973106" cy="18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0" descr="C:\Users\dragon\Pictures\Personal\lak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68" y="5031265"/>
            <a:ext cx="835032" cy="5559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5080" y="990600"/>
            <a:ext cx="874920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PSPs</a:t>
            </a:r>
            <a:endParaRPr lang="en-US" sz="28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114393"/>
            <a:ext cx="827587" cy="4085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Alice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" name="Picture 29" descr="j043393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63087" y="3556440"/>
            <a:ext cx="1106313" cy="10917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3793" y="1198690"/>
            <a:ext cx="2329407" cy="706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SECRET PART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13793" y="2038927"/>
            <a:ext cx="2329407" cy="7063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PUBLIC PART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78669" y="5494712"/>
            <a:ext cx="2917331" cy="997528"/>
            <a:chOff x="3178669" y="5494712"/>
            <a:chExt cx="2917331" cy="997528"/>
          </a:xfrm>
        </p:grpSpPr>
        <p:sp>
          <p:nvSpPr>
            <p:cNvPr id="11" name="Rounded Rectangle 10"/>
            <p:cNvSpPr/>
            <p:nvPr/>
          </p:nvSpPr>
          <p:spPr>
            <a:xfrm>
              <a:off x="3595988" y="5943600"/>
              <a:ext cx="2500012" cy="5486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</a:pPr>
              <a:r>
                <a:rPr lang="en-US" sz="2000" b="1" dirty="0" smtClean="0"/>
                <a:t>Most Significant Bits</a:t>
              </a:r>
              <a:endParaRPr lang="en-US" sz="2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78669" y="5494712"/>
              <a:ext cx="631332" cy="4488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810000" y="4937760"/>
            <a:ext cx="2971800" cy="548640"/>
            <a:chOff x="3124200" y="5943600"/>
            <a:chExt cx="2971800" cy="548640"/>
          </a:xfrm>
        </p:grpSpPr>
        <p:sp>
          <p:nvSpPr>
            <p:cNvPr id="38" name="Rounded Rectangle 37"/>
            <p:cNvSpPr/>
            <p:nvPr/>
          </p:nvSpPr>
          <p:spPr>
            <a:xfrm>
              <a:off x="3595988" y="5943600"/>
              <a:ext cx="2500012" cy="54864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</a:pPr>
              <a:r>
                <a:rPr lang="en-US" sz="2000" b="1" dirty="0" smtClean="0"/>
                <a:t>Least Significant Bits</a:t>
              </a:r>
              <a:endParaRPr lang="en-US" sz="2000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3124200" y="5943600"/>
              <a:ext cx="471788" cy="1149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7417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1667 -0.4502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25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1667 -0.4407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20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1667 -0.4412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44075 L 0.375 -0.1296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45024 L 0.375 0.03865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444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44213 L 0.375 -0.1310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6" grpId="2"/>
      <p:bldP spid="101" grpId="0"/>
      <p:bldP spid="10" grpId="0" animBg="1"/>
      <p:bldP spid="10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50275</TotalTime>
  <Words>721</Words>
  <Application>Microsoft Office PowerPoint</Application>
  <PresentationFormat>On-screen Show (4:3)</PresentationFormat>
  <Paragraphs>244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Moo-Ryong Ra</cp:lastModifiedBy>
  <cp:revision>2285</cp:revision>
  <cp:lastPrinted>2011-04-29T01:23:49Z</cp:lastPrinted>
  <dcterms:created xsi:type="dcterms:W3CDTF">2010-06-16T14:48:05Z</dcterms:created>
  <dcterms:modified xsi:type="dcterms:W3CDTF">2013-04-06T20:07:55Z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